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71" r:id="rId5"/>
    <p:sldId id="276" r:id="rId6"/>
    <p:sldId id="270" r:id="rId7"/>
    <p:sldId id="277" r:id="rId8"/>
    <p:sldId id="266" r:id="rId9"/>
    <p:sldId id="272" r:id="rId10"/>
    <p:sldId id="273" r:id="rId11"/>
    <p:sldId id="275" r:id="rId12"/>
    <p:sldId id="274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2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111C02-5A52-4288-9902-4E2A71146355}" v="5" dt="2024-10-24T14:21:28.8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60" autoAdjust="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145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F8E4-3DDF-A24C-85CE-1D85311777CD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F54C-0703-2346-9AC9-54825D6D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69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F8E4-3DDF-A24C-85CE-1D85311777CD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F54C-0703-2346-9AC9-54825D6D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24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F8E4-3DDF-A24C-85CE-1D85311777CD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F54C-0703-2346-9AC9-54825D6D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64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F8E4-3DDF-A24C-85CE-1D85311777CD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F54C-0703-2346-9AC9-54825D6D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4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F8E4-3DDF-A24C-85CE-1D85311777CD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F54C-0703-2346-9AC9-54825D6D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99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F8E4-3DDF-A24C-85CE-1D85311777CD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F54C-0703-2346-9AC9-54825D6D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97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F8E4-3DDF-A24C-85CE-1D85311777CD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F54C-0703-2346-9AC9-54825D6D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72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F8E4-3DDF-A24C-85CE-1D85311777CD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F54C-0703-2346-9AC9-54825D6D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05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F8E4-3DDF-A24C-85CE-1D85311777CD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F54C-0703-2346-9AC9-54825D6D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90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F8E4-3DDF-A24C-85CE-1D85311777CD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F54C-0703-2346-9AC9-54825D6D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90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F8E4-3DDF-A24C-85CE-1D85311777CD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F54C-0703-2346-9AC9-54825D6D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27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2F8E4-3DDF-A24C-85CE-1D85311777CD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2F54C-0703-2346-9AC9-54825D6D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2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file://localhost/Users/larissa/Downloads/black.p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file://localhost/Users/larissa/Downloads/black.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ynoothuniversity.ie/data-protection/what-do-i-do-if-theres-breach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file://localhost/Users/larissa/Downloads/black.png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www.maynoothuniversity.ie/data-protection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mu.ie/data-protection" TargetMode="External"/><Relationship Id="rId3" Type="http://schemas.openxmlformats.org/officeDocument/2006/relationships/hyperlink" Target="mailto:cecily.giles@mu.ie" TargetMode="External"/><Relationship Id="rId7" Type="http://schemas.openxmlformats.org/officeDocument/2006/relationships/hyperlink" Target="mailto:InformationSecurity@mu.ie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gabriel.hogan@mu.ie" TargetMode="External"/><Relationship Id="rId11" Type="http://schemas.openxmlformats.org/officeDocument/2006/relationships/image" Target="file://localhost/Users/larissa/Downloads/black.png" TargetMode="External"/><Relationship Id="rId5" Type="http://schemas.openxmlformats.org/officeDocument/2006/relationships/hyperlink" Target="mailto:foi@mu.ie" TargetMode="External"/><Relationship Id="rId10" Type="http://schemas.openxmlformats.org/officeDocument/2006/relationships/image" Target="../media/image2.png"/><Relationship Id="rId4" Type="http://schemas.openxmlformats.org/officeDocument/2006/relationships/hyperlink" Target="mailto:dataprotection@mu.ie" TargetMode="External"/><Relationship Id="rId9" Type="http://schemas.openxmlformats.org/officeDocument/2006/relationships/hyperlink" Target="http://mu.ie/freedom-informatio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file://localhost/Users/larissa/Downloads/black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file://localhost/Users/larissa/Downloads/black.pn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www.dataprotection.ie/en/individuals/rights-individuals-under-general-data-protection-regulation" TargetMode="External"/><Relationship Id="rId7" Type="http://schemas.openxmlformats.org/officeDocument/2006/relationships/hyperlink" Target="https://www.dataprotection.ie/en/dpc-guidance/guidance-principles-data-protection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dpr-info.eu/art-4-gdpr/" TargetMode="External"/><Relationship Id="rId5" Type="http://schemas.openxmlformats.org/officeDocument/2006/relationships/hyperlink" Target="https://www.dataprotection.ie/en/organisations/know-your-obligations/lawful-processing/special-category-data" TargetMode="External"/><Relationship Id="rId4" Type="http://schemas.openxmlformats.org/officeDocument/2006/relationships/hyperlink" Target="https://www.dataprotection.ie/en/dpc-guidance/what-is-personal-data" TargetMode="External"/><Relationship Id="rId9" Type="http://schemas.openxmlformats.org/officeDocument/2006/relationships/image" Target="file://localhost/Users/larissa/Downloads/black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dataprotection@mu.ie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file://localhost/Users/larissa/Downloads/black.png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ynoothuniversity.ie/data-protection/how-make-request-access-personal-data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file://localhost/Users/larissa/Downloads/black.png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www.dataprotection.ie/en/dpc-guidance/what-is-personal-data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larissa/Downloads/black.png" TargetMode="External"/><Relationship Id="rId3" Type="http://schemas.openxmlformats.org/officeDocument/2006/relationships/hyperlink" Target="https://www.maynoothuniversity.ie/data-protection/policies-privacy-notices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iew.officeapps.live.com/op/view.aspx?src=https%3A%2F%2Fcdn.mulife.ie%2Fdocs%2Fresources%2FMU_Social_Media_Guidelines.docx&amp;wdOrigin=BROWSELINK" TargetMode="External"/><Relationship Id="rId5" Type="http://schemas.openxmlformats.org/officeDocument/2006/relationships/hyperlink" Target="https://www.maynoothuniversity.ie/system/temporary/filefield_paths/Student%20Data%20Privacy%20Notice%20%2824th%20January%202023%29_0.pdf" TargetMode="External"/><Relationship Id="rId4" Type="http://schemas.openxmlformats.org/officeDocument/2006/relationships/hyperlink" Target="https://www.maynoothuniversity.ie/sites/default/files/filefield_paths/V1.7%20Information%20%26%20Data%20Security%20Policy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dataprotection@mu.ie" TargetMode="External"/><Relationship Id="rId5" Type="http://schemas.openxmlformats.org/officeDocument/2006/relationships/hyperlink" Target="https://maynoothuniversity.ie/data-protection" TargetMode="External"/><Relationship Id="rId4" Type="http://schemas.openxmlformats.org/officeDocument/2006/relationships/image" Target="file://localhost/Users/larissa/Downloads/black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file://localhost/Users/larissa/Downloads/black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file://localhost/Users/larissa/Downloads/black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rgundy Vers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05288" y="4313466"/>
            <a:ext cx="3138712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rgbClr val="822327"/>
                </a:solidFill>
                <a:latin typeface="Arial"/>
                <a:cs typeface="Arial"/>
              </a:rPr>
              <a:t>Data Protection for Officers of Clubs &amp; Societies</a:t>
            </a:r>
          </a:p>
          <a:p>
            <a:endParaRPr lang="en-US" sz="800" dirty="0">
              <a:solidFill>
                <a:srgbClr val="822327"/>
              </a:solidFill>
              <a:latin typeface="Arial"/>
              <a:cs typeface="Arial"/>
            </a:endParaRPr>
          </a:p>
          <a:p>
            <a:r>
              <a:rPr lang="en-US" sz="1600" dirty="0">
                <a:solidFill>
                  <a:srgbClr val="822327"/>
                </a:solidFill>
                <a:latin typeface="Arial"/>
                <a:cs typeface="Arial"/>
              </a:rPr>
              <a:t>Cecily Giles, Data Protection Officer &amp; FOI Officer</a:t>
            </a:r>
          </a:p>
          <a:p>
            <a:r>
              <a:rPr lang="en-US" sz="1600" dirty="0">
                <a:solidFill>
                  <a:srgbClr val="822327"/>
                </a:solidFill>
                <a:latin typeface="Arial"/>
                <a:cs typeface="Arial"/>
              </a:rPr>
              <a:t>October 2024</a:t>
            </a:r>
          </a:p>
        </p:txBody>
      </p:sp>
      <p:pic>
        <p:nvPicPr>
          <p:cNvPr id="4" name="black.pn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048" y="140971"/>
            <a:ext cx="2409190" cy="1276985"/>
          </a:xfrm>
          <a:prstGeom prst="rect">
            <a:avLst/>
          </a:prstGeom>
        </p:spPr>
      </p:pic>
      <p:sp>
        <p:nvSpPr>
          <p:cNvPr id="5" name="Text Box 3"/>
          <p:cNvSpPr txBox="1"/>
          <p:nvPr/>
        </p:nvSpPr>
        <p:spPr>
          <a:xfrm>
            <a:off x="107762" y="425451"/>
            <a:ext cx="2733409" cy="826406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900" b="1" dirty="0">
                <a:effectLst/>
                <a:latin typeface="Arial"/>
                <a:ea typeface="ＭＳ 明朝"/>
                <a:cs typeface="MinionPro-Regular"/>
              </a:rPr>
              <a:t>Ollscoil Mhá Nuad</a:t>
            </a:r>
            <a:br>
              <a:rPr lang="en-US" sz="900" b="1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900" b="1" dirty="0">
                <a:effectLst/>
                <a:latin typeface="Arial"/>
                <a:ea typeface="ＭＳ 明朝"/>
                <a:cs typeface="MinionPro-Regular"/>
              </a:rPr>
              <a:t>Maynooth University</a:t>
            </a:r>
            <a:endParaRPr lang="en-US" sz="12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IE" sz="9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An Oifig um </a:t>
            </a:r>
            <a:r>
              <a:rPr lang="en-IE" sz="900" b="0" i="0" dirty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Chosaint</a:t>
            </a:r>
            <a:r>
              <a:rPr lang="en-IE" sz="9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IE" sz="900" b="0" i="0" dirty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Sonraí</a:t>
            </a:r>
            <a:r>
              <a:rPr lang="en-IE" sz="9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/um </a:t>
            </a:r>
            <a:r>
              <a:rPr lang="en-IE" sz="900" b="0" i="0" dirty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Shaor</a:t>
            </a:r>
            <a:r>
              <a:rPr lang="en-US" sz="900" dirty="0" err="1">
                <a:effectLst/>
                <a:latin typeface="Aptos" panose="020B0004020202020204" pitchFamily="34" charset="0"/>
                <a:ea typeface="ＭＳ 明朝"/>
                <a:cs typeface="MinionPro-Regular"/>
              </a:rPr>
              <a:t>áil</a:t>
            </a:r>
            <a:r>
              <a:rPr lang="en-US" sz="900" dirty="0">
                <a:effectLst/>
                <a:latin typeface="Aptos" panose="020B0004020202020204" pitchFamily="34" charset="0"/>
                <a:ea typeface="ＭＳ 明朝"/>
                <a:cs typeface="MinionPro-Regular"/>
              </a:rPr>
              <a:t> </a:t>
            </a:r>
            <a:r>
              <a:rPr lang="en-US" sz="900" dirty="0" err="1">
                <a:effectLst/>
                <a:latin typeface="Aptos" panose="020B0004020202020204" pitchFamily="34" charset="0"/>
                <a:ea typeface="ＭＳ 明朝"/>
                <a:cs typeface="MinionPro-Regular"/>
              </a:rPr>
              <a:t>Faisnéise</a:t>
            </a:r>
            <a:br>
              <a:rPr lang="en-US" sz="900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900" dirty="0">
                <a:effectLst/>
                <a:latin typeface="Arial"/>
                <a:ea typeface="ＭＳ 明朝"/>
                <a:cs typeface="MinionPro-Regular"/>
              </a:rPr>
              <a:t>Data Protection Office/FOI Office</a:t>
            </a:r>
            <a:endParaRPr lang="en-US" sz="12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lnSpc>
                <a:spcPct val="120000"/>
              </a:lnSpc>
              <a:spcBef>
                <a:spcPts val="425"/>
              </a:spcBef>
              <a:spcAft>
                <a:spcPts val="0"/>
              </a:spcAft>
            </a:pPr>
            <a:r>
              <a:rPr lang="en-US" sz="900" dirty="0">
                <a:effectLst/>
                <a:latin typeface="Arial"/>
                <a:ea typeface="ＭＳ 明朝"/>
                <a:cs typeface="MinionPro-Regular"/>
              </a:rPr>
              <a:t> </a:t>
            </a:r>
            <a:endParaRPr lang="en-US" sz="1200" dirty="0">
              <a:effectLst/>
              <a:latin typeface="MinionPro-Regular"/>
              <a:ea typeface="ＭＳ 明朝"/>
              <a:cs typeface="Minion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10779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CDA70-A02F-4016-EDD7-C67407B4E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rgundy Version3.jpg">
            <a:extLst>
              <a:ext uri="{FF2B5EF4-FFF2-40B4-BE49-F238E27FC236}">
                <a16:creationId xmlns:a16="http://schemas.microsoft.com/office/drawing/2014/main" id="{BA20CA43-80A7-7474-45AC-F26D667B8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33421B-2C8B-B70F-70D2-46C6D92D8C95}"/>
              </a:ext>
            </a:extLst>
          </p:cNvPr>
          <p:cNvSpPr txBox="1"/>
          <p:nvPr/>
        </p:nvSpPr>
        <p:spPr>
          <a:xfrm>
            <a:off x="562428" y="653158"/>
            <a:ext cx="5479144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/>
                <a:cs typeface="Arial"/>
              </a:rPr>
              <a:t>Conclusions/ Key Takeaways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black.png">
            <a:extLst>
              <a:ext uri="{FF2B5EF4-FFF2-40B4-BE49-F238E27FC236}">
                <a16:creationId xmlns:a16="http://schemas.microsoft.com/office/drawing/2014/main" id="{2A632E9E-6592-E9B1-13DE-374B5BC95633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31" y="5875656"/>
            <a:ext cx="1783419" cy="945297"/>
          </a:xfrm>
          <a:prstGeom prst="rect">
            <a:avLst/>
          </a:prstGeom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BA8CF08A-43B9-F752-11B3-608A704D5832}"/>
              </a:ext>
            </a:extLst>
          </p:cNvPr>
          <p:cNvSpPr txBox="1"/>
          <p:nvPr/>
        </p:nvSpPr>
        <p:spPr>
          <a:xfrm>
            <a:off x="166144" y="6033658"/>
            <a:ext cx="2653256" cy="59557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Ollscoil Mhá Nuad</a:t>
            </a:r>
            <a:br>
              <a:rPr lang="en-US" sz="800" b="1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Maynooth University</a:t>
            </a:r>
            <a:endParaRPr lang="en-US" sz="11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IE" sz="8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An Oifig um </a:t>
            </a:r>
            <a:r>
              <a:rPr lang="en-IE" sz="800" b="0" i="0" dirty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Chosaint</a:t>
            </a:r>
            <a:r>
              <a:rPr lang="en-IE" sz="8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IE" sz="800" b="0" i="0" dirty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Sonraí</a:t>
            </a:r>
            <a:r>
              <a:rPr lang="en-IE" sz="8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/um </a:t>
            </a:r>
            <a:r>
              <a:rPr lang="en-IE" sz="800" b="0" i="0" dirty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Shaor</a:t>
            </a:r>
            <a:r>
              <a:rPr lang="en-US" sz="800" dirty="0" err="1">
                <a:effectLst/>
                <a:latin typeface="Aptos" panose="020B0004020202020204" pitchFamily="34" charset="0"/>
                <a:ea typeface="ＭＳ 明朝"/>
                <a:cs typeface="MinionPro-Regular"/>
              </a:rPr>
              <a:t>áil</a:t>
            </a:r>
            <a:r>
              <a:rPr lang="en-US" sz="800" dirty="0">
                <a:effectLst/>
                <a:latin typeface="Aptos" panose="020B0004020202020204" pitchFamily="34" charset="0"/>
                <a:ea typeface="ＭＳ 明朝"/>
                <a:cs typeface="MinionPro-Regular"/>
              </a:rPr>
              <a:t> </a:t>
            </a:r>
            <a:r>
              <a:rPr lang="en-US" sz="800" dirty="0" err="1">
                <a:effectLst/>
                <a:latin typeface="Aptos" panose="020B0004020202020204" pitchFamily="34" charset="0"/>
                <a:ea typeface="ＭＳ 明朝"/>
                <a:cs typeface="MinionPro-Regular"/>
              </a:rPr>
              <a:t>Faisnéise</a:t>
            </a:r>
            <a:br>
              <a:rPr lang="en-US" sz="800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dirty="0">
                <a:effectLst/>
                <a:latin typeface="Arial"/>
                <a:ea typeface="ＭＳ 明朝"/>
                <a:cs typeface="MinionPro-Regular"/>
              </a:rPr>
              <a:t>Data Protection Office/FOI Office</a:t>
            </a:r>
            <a:endParaRPr lang="en-US" sz="1100" dirty="0">
              <a:effectLst/>
              <a:latin typeface="MinionPro-Regular"/>
              <a:ea typeface="ＭＳ 明朝"/>
              <a:cs typeface="Minion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416132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8BD3A-3087-AEB4-202C-8A1EBF098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rgundy Version4.jpg">
            <a:extLst>
              <a:ext uri="{FF2B5EF4-FFF2-40B4-BE49-F238E27FC236}">
                <a16:creationId xmlns:a16="http://schemas.microsoft.com/office/drawing/2014/main" id="{559FE601-2881-5D6E-5870-57E93C5B4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C02C8F-2DFA-0670-6E91-1E14B53ACE85}"/>
              </a:ext>
            </a:extLst>
          </p:cNvPr>
          <p:cNvSpPr txBox="1"/>
          <p:nvPr/>
        </p:nvSpPr>
        <p:spPr>
          <a:xfrm>
            <a:off x="319609" y="483523"/>
            <a:ext cx="7157358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822327"/>
                </a:solidFill>
                <a:latin typeface="Arial"/>
                <a:cs typeface="Arial"/>
              </a:rPr>
              <a:t>Key Takeaways</a:t>
            </a:r>
          </a:p>
          <a:p>
            <a:endParaRPr lang="en-US" sz="1600" b="1" dirty="0">
              <a:solidFill>
                <a:srgbClr val="822327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ea typeface="Arial Unicode MS"/>
                <a:cs typeface="Arial Unicode MS"/>
              </a:rPr>
              <a:t>Attend Cyber Security training and online GDPR training</a:t>
            </a:r>
            <a:endParaRPr lang="en-GB" sz="1800" dirty="0">
              <a:ea typeface="Arial Unicode MS"/>
              <a:cs typeface="Arial Unicode MS"/>
              <a:hlinkClick r:id="rId3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ea typeface="Arial Unicode MS"/>
                <a:cs typeface="Arial Unicode MS"/>
              </a:rPr>
              <a:t>Contact us if you suspect a </a:t>
            </a:r>
            <a:r>
              <a:rPr lang="en-GB" sz="1800" dirty="0">
                <a:ea typeface="Arial Unicode MS"/>
                <a:cs typeface="Arial Unicode MS"/>
                <a:hlinkClick r:id="rId3"/>
              </a:rPr>
              <a:t>Data Breach</a:t>
            </a:r>
            <a:r>
              <a:rPr lang="en-GB" sz="1800" dirty="0">
                <a:ea typeface="Arial Unicode MS"/>
                <a:cs typeface="Arial Unicode MS"/>
              </a:rPr>
              <a:t> or have a query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ea typeface="Arial Unicode MS"/>
                <a:cs typeface="Arial Unicode MS"/>
              </a:rPr>
              <a:t>Check out our </a:t>
            </a:r>
            <a:r>
              <a:rPr lang="en-GB" sz="1800" dirty="0">
                <a:ea typeface="Arial Unicode MS"/>
                <a:cs typeface="Arial Unicode MS"/>
                <a:hlinkClick r:id="rId4"/>
              </a:rPr>
              <a:t>Website</a:t>
            </a:r>
            <a:endParaRPr lang="en-GB" sz="1800" dirty="0">
              <a:ea typeface="Arial Unicode MS"/>
              <a:cs typeface="Arial Unicode MS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ea typeface="Arial Unicode MS"/>
                <a:cs typeface="Arial Unicode MS"/>
              </a:rPr>
              <a:t>Be mindful of the records you create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ea typeface="Arial Unicode MS"/>
                <a:cs typeface="Arial Unicode MS"/>
              </a:rPr>
              <a:t>WhatsApp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ea typeface="Arial Unicode MS"/>
                <a:cs typeface="Arial Unicode MS"/>
              </a:rPr>
              <a:t>Attend Officers’ Forum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ea typeface="Arial Unicode MS"/>
                <a:cs typeface="Arial Unicode MS"/>
              </a:rPr>
              <a:t>BCC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ea typeface="Arial Unicode MS"/>
                <a:cs typeface="Arial Unicode MS"/>
              </a:rPr>
              <a:t>Ethical and respectful with other people’s personal data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ea typeface="Arial Unicode MS"/>
                <a:cs typeface="Arial Unicode MS"/>
              </a:rPr>
              <a:t>Delete personal data at the end of your time as an Officer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ea typeface="Arial Unicode MS"/>
                <a:cs typeface="Arial Unicode MS"/>
              </a:rPr>
              <a:t>Transparency – use Notices at events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ea typeface="Arial Unicode MS"/>
              <a:cs typeface="Arial Unicode MS"/>
            </a:endParaRPr>
          </a:p>
          <a:p>
            <a:pPr>
              <a:lnSpc>
                <a:spcPct val="150000"/>
              </a:lnSpc>
            </a:pPr>
            <a:endParaRPr lang="en-GB" sz="1800" dirty="0">
              <a:ea typeface="Arial Unicode MS"/>
              <a:cs typeface="Arial Unicode MS"/>
            </a:endParaRPr>
          </a:p>
          <a:p>
            <a:pPr algn="ctr">
              <a:lnSpc>
                <a:spcPct val="150000"/>
              </a:lnSpc>
            </a:pPr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5" name="black.png">
            <a:extLst>
              <a:ext uri="{FF2B5EF4-FFF2-40B4-BE49-F238E27FC236}">
                <a16:creationId xmlns:a16="http://schemas.microsoft.com/office/drawing/2014/main" id="{A6677444-173E-5C8A-477D-E95614F32429}"/>
              </a:ext>
            </a:extLst>
          </p:cNvPr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31" y="5875656"/>
            <a:ext cx="1783419" cy="945297"/>
          </a:xfrm>
          <a:prstGeom prst="rect">
            <a:avLst/>
          </a:prstGeo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14797604-EF76-704E-0821-11E6261CE721}"/>
              </a:ext>
            </a:extLst>
          </p:cNvPr>
          <p:cNvSpPr txBox="1"/>
          <p:nvPr/>
        </p:nvSpPr>
        <p:spPr>
          <a:xfrm>
            <a:off x="166144" y="6033658"/>
            <a:ext cx="2566170" cy="59557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Ollscoil Mhá Nuad</a:t>
            </a:r>
            <a:br>
              <a:rPr lang="en-US" sz="800" b="1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Maynooth University</a:t>
            </a:r>
            <a:endParaRPr lang="en-US" sz="11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IE" sz="8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An Oifig um </a:t>
            </a:r>
            <a:r>
              <a:rPr lang="en-IE" sz="800" b="0" i="0" dirty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Chosaint</a:t>
            </a:r>
            <a:r>
              <a:rPr lang="en-IE" sz="8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IE" sz="800" b="0" i="0" dirty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Sonraí</a:t>
            </a:r>
            <a:r>
              <a:rPr lang="en-IE" sz="8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/um </a:t>
            </a:r>
            <a:r>
              <a:rPr lang="en-IE" sz="800" b="0" i="0" dirty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Shaor</a:t>
            </a:r>
            <a:r>
              <a:rPr lang="en-US" sz="800" dirty="0" err="1">
                <a:effectLst/>
                <a:latin typeface="Aptos" panose="020B0004020202020204" pitchFamily="34" charset="0"/>
                <a:ea typeface="ＭＳ 明朝"/>
                <a:cs typeface="MinionPro-Regular"/>
              </a:rPr>
              <a:t>áil</a:t>
            </a:r>
            <a:r>
              <a:rPr lang="en-US" sz="800" dirty="0">
                <a:effectLst/>
                <a:latin typeface="Aptos" panose="020B0004020202020204" pitchFamily="34" charset="0"/>
                <a:ea typeface="ＭＳ 明朝"/>
                <a:cs typeface="MinionPro-Regular"/>
              </a:rPr>
              <a:t> </a:t>
            </a:r>
            <a:r>
              <a:rPr lang="en-US" sz="800" dirty="0" err="1">
                <a:effectLst/>
                <a:latin typeface="Aptos" panose="020B0004020202020204" pitchFamily="34" charset="0"/>
                <a:ea typeface="ＭＳ 明朝"/>
                <a:cs typeface="MinionPro-Regular"/>
              </a:rPr>
              <a:t>Faisnéise</a:t>
            </a:r>
            <a:br>
              <a:rPr lang="en-US" sz="800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dirty="0">
                <a:effectLst/>
                <a:latin typeface="Arial"/>
                <a:ea typeface="ＭＳ 明朝"/>
                <a:cs typeface="MinionPro-Regular"/>
              </a:rPr>
              <a:t>Data Protection Office/FOI Office</a:t>
            </a:r>
            <a:endParaRPr lang="en-US" sz="1100" dirty="0">
              <a:effectLst/>
              <a:latin typeface="MinionPro-Regular"/>
              <a:ea typeface="ＭＳ 明朝"/>
              <a:cs typeface="Minion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409291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0B89E-F28A-BD06-53D0-DA2420FEB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rgundy Version4.jpg">
            <a:extLst>
              <a:ext uri="{FF2B5EF4-FFF2-40B4-BE49-F238E27FC236}">
                <a16:creationId xmlns:a16="http://schemas.microsoft.com/office/drawing/2014/main" id="{0A726CC9-84E0-8357-8BFE-74EA03F89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37D7CA-3194-DADF-E766-A6F4DA9DFDD8}"/>
              </a:ext>
            </a:extLst>
          </p:cNvPr>
          <p:cNvSpPr txBox="1"/>
          <p:nvPr/>
        </p:nvSpPr>
        <p:spPr>
          <a:xfrm>
            <a:off x="664029" y="483523"/>
            <a:ext cx="681293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822327"/>
                </a:solidFill>
                <a:latin typeface="Arial"/>
                <a:cs typeface="Arial"/>
              </a:rPr>
              <a:t>Contacts</a:t>
            </a:r>
          </a:p>
          <a:p>
            <a:endParaRPr lang="en-US" sz="3000" b="1" dirty="0">
              <a:solidFill>
                <a:srgbClr val="822327"/>
              </a:solidFill>
              <a:latin typeface="Arial"/>
              <a:cs typeface="Arial"/>
            </a:endParaRPr>
          </a:p>
          <a:p>
            <a:r>
              <a:rPr lang="en-IE" sz="1600" dirty="0">
                <a:latin typeface="Calibri"/>
                <a:ea typeface="Calibri"/>
                <a:cs typeface="Calibri"/>
              </a:rPr>
              <a:t>Data Protection &amp; FOI Officer			</a:t>
            </a:r>
            <a:r>
              <a:rPr lang="en-IE" sz="1600" dirty="0">
                <a:latin typeface="Calibri"/>
                <a:ea typeface="Calibri"/>
                <a:cs typeface="Calibri"/>
                <a:hlinkClick r:id="rId3"/>
              </a:rPr>
              <a:t>cecily.giles@mu.ie</a:t>
            </a:r>
            <a:r>
              <a:rPr lang="en-IE" sz="1600" dirty="0">
                <a:latin typeface="Calibri"/>
                <a:ea typeface="Calibri"/>
                <a:cs typeface="Calibri"/>
              </a:rPr>
              <a:t> 			</a:t>
            </a:r>
            <a:endParaRPr lang="en-IE" sz="16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</a:endParaRPr>
          </a:p>
          <a:p>
            <a:endParaRPr lang="en-IE" sz="16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E" sz="1600" dirty="0">
                <a:latin typeface="Calibri"/>
                <a:ea typeface="Calibri"/>
                <a:cs typeface="Calibri"/>
              </a:rPr>
              <a:t>For Data Protection queries				</a:t>
            </a:r>
            <a:r>
              <a:rPr lang="en-IE" sz="1600" dirty="0">
                <a:latin typeface="Calibri"/>
                <a:ea typeface="Calibri"/>
                <a:cs typeface="Calibri"/>
                <a:hlinkClick r:id="rId4"/>
              </a:rPr>
              <a:t>dataprotection@mu.ie</a:t>
            </a:r>
            <a:r>
              <a:rPr lang="en-IE" sz="1600" dirty="0">
                <a:latin typeface="Calibri"/>
                <a:ea typeface="Calibri"/>
                <a:cs typeface="Calibri"/>
              </a:rPr>
              <a:t> </a:t>
            </a:r>
            <a:endParaRPr lang="en-IE" sz="16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</a:endParaRPr>
          </a:p>
          <a:p>
            <a:endParaRPr lang="en-IE" sz="16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</a:endParaRPr>
          </a:p>
          <a:p>
            <a:r>
              <a:rPr lang="en-IE" sz="1600" dirty="0">
                <a:latin typeface="Calibri"/>
                <a:ea typeface="Calibri"/>
                <a:cs typeface="Calibri"/>
              </a:rPr>
              <a:t>For FOI queries	</a:t>
            </a:r>
            <a:r>
              <a:rPr lang="en-I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</a:rPr>
              <a:t>					</a:t>
            </a:r>
            <a:r>
              <a:rPr lang="en-I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hlinkClick r:id="rId5"/>
              </a:rPr>
              <a:t>foi@mu.ie</a:t>
            </a:r>
            <a:r>
              <a:rPr lang="en-I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</a:p>
          <a:p>
            <a:endParaRPr lang="en-IE" sz="16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 Governance Manager</a:t>
            </a:r>
            <a:r>
              <a:rPr lang="en-I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I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gabriel.hogan@mu.ie</a:t>
            </a:r>
            <a:endParaRPr lang="en-IE" sz="16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IE" sz="16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Information Security issues	</a:t>
            </a:r>
            <a:r>
              <a:rPr lang="en-I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I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InformationSecurity@mu.ie</a:t>
            </a:r>
            <a:endParaRPr lang="en-IE" sz="16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I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E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Protection General webpage		</a:t>
            </a:r>
            <a:r>
              <a:rPr lang="en-IE" sz="16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http://mu.ie/data-protection</a:t>
            </a:r>
            <a:r>
              <a:rPr lang="en-IE" sz="16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IE" sz="1600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E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FOI webpage						</a:t>
            </a:r>
            <a:r>
              <a:rPr lang="en-IE" sz="16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http://mu.ie/freedom-information</a:t>
            </a:r>
            <a:r>
              <a:rPr lang="en-IE" sz="16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IE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IE" dirty="0">
              <a:latin typeface="+mj-lt"/>
            </a:endParaRP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5" name="black.png">
            <a:extLst>
              <a:ext uri="{FF2B5EF4-FFF2-40B4-BE49-F238E27FC236}">
                <a16:creationId xmlns:a16="http://schemas.microsoft.com/office/drawing/2014/main" id="{3D51DE72-B409-AE0B-F0BF-BB4BD178FD79}"/>
              </a:ext>
            </a:extLst>
          </p:cNvPr>
          <p:cNvPicPr/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31" y="5875656"/>
            <a:ext cx="1783419" cy="945297"/>
          </a:xfrm>
          <a:prstGeom prst="rect">
            <a:avLst/>
          </a:prstGeo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33FE6F4E-BDD1-DBF3-9286-580379E26C9F}"/>
              </a:ext>
            </a:extLst>
          </p:cNvPr>
          <p:cNvSpPr txBox="1"/>
          <p:nvPr/>
        </p:nvSpPr>
        <p:spPr>
          <a:xfrm>
            <a:off x="166143" y="6033658"/>
            <a:ext cx="2446427" cy="59557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Ollscoil Mhá Nuad</a:t>
            </a:r>
            <a:br>
              <a:rPr lang="en-US" sz="800" b="1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Maynooth University</a:t>
            </a:r>
            <a:endParaRPr lang="en-US" sz="11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IE" sz="8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An Oifig um </a:t>
            </a:r>
            <a:r>
              <a:rPr lang="en-IE" sz="800" b="0" i="0" dirty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Chosaint</a:t>
            </a:r>
            <a:r>
              <a:rPr lang="en-IE" sz="8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IE" sz="800" b="0" i="0" dirty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Sonraí</a:t>
            </a:r>
            <a:r>
              <a:rPr lang="en-IE" sz="8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/um </a:t>
            </a:r>
            <a:r>
              <a:rPr lang="en-IE" sz="800" b="0" i="0" dirty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Shaor</a:t>
            </a:r>
            <a:r>
              <a:rPr lang="en-US" sz="800" dirty="0" err="1">
                <a:effectLst/>
                <a:latin typeface="Aptos" panose="020B0004020202020204" pitchFamily="34" charset="0"/>
                <a:ea typeface="ＭＳ 明朝"/>
                <a:cs typeface="MinionPro-Regular"/>
              </a:rPr>
              <a:t>áil</a:t>
            </a:r>
            <a:r>
              <a:rPr lang="en-US" sz="800" dirty="0">
                <a:effectLst/>
                <a:latin typeface="Aptos" panose="020B0004020202020204" pitchFamily="34" charset="0"/>
                <a:ea typeface="ＭＳ 明朝"/>
                <a:cs typeface="MinionPro-Regular"/>
              </a:rPr>
              <a:t> </a:t>
            </a:r>
            <a:r>
              <a:rPr lang="en-US" sz="800" dirty="0" err="1">
                <a:effectLst/>
                <a:latin typeface="Aptos" panose="020B0004020202020204" pitchFamily="34" charset="0"/>
                <a:ea typeface="ＭＳ 明朝"/>
                <a:cs typeface="MinionPro-Regular"/>
              </a:rPr>
              <a:t>Faisnéise</a:t>
            </a:r>
            <a:br>
              <a:rPr lang="en-US" sz="800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dirty="0">
                <a:effectLst/>
                <a:latin typeface="Arial"/>
                <a:ea typeface="ＭＳ 明朝"/>
                <a:cs typeface="MinionPro-Regular"/>
              </a:rPr>
              <a:t>Data Protection Office/FOI Office</a:t>
            </a:r>
            <a:endParaRPr lang="en-US" sz="1100" dirty="0">
              <a:effectLst/>
              <a:latin typeface="MinionPro-Regular"/>
              <a:ea typeface="ＭＳ 明朝"/>
              <a:cs typeface="Minion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013389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rgundy Version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" y="37047"/>
            <a:ext cx="9144000" cy="6858000"/>
          </a:xfrm>
          <a:prstGeom prst="rect">
            <a:avLst/>
          </a:prstGeom>
        </p:spPr>
      </p:pic>
      <p:pic>
        <p:nvPicPr>
          <p:cNvPr id="5" name="black.pn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31" y="5875656"/>
            <a:ext cx="1783419" cy="945297"/>
          </a:xfrm>
          <a:prstGeom prst="rect">
            <a:avLst/>
          </a:prstGeom>
        </p:spPr>
      </p:pic>
      <p:sp>
        <p:nvSpPr>
          <p:cNvPr id="6" name="Text Box 3"/>
          <p:cNvSpPr txBox="1"/>
          <p:nvPr/>
        </p:nvSpPr>
        <p:spPr>
          <a:xfrm>
            <a:off x="166143" y="6033658"/>
            <a:ext cx="2675027" cy="59557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Ollscoil Mhá Nuad</a:t>
            </a:r>
            <a:br>
              <a:rPr lang="en-US" sz="800" b="1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Maynooth University</a:t>
            </a:r>
            <a:endParaRPr lang="en-US" sz="11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IE" sz="8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An Oifig um </a:t>
            </a:r>
            <a:r>
              <a:rPr lang="en-IE" sz="800" b="0" i="0" dirty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Chosaint</a:t>
            </a:r>
            <a:r>
              <a:rPr lang="en-IE" sz="8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IE" sz="800" b="0" i="0" dirty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Sonraí</a:t>
            </a:r>
            <a:r>
              <a:rPr lang="en-IE" sz="8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/um </a:t>
            </a:r>
            <a:r>
              <a:rPr lang="en-IE" sz="800" b="0" i="0" dirty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Shaor</a:t>
            </a:r>
            <a:r>
              <a:rPr lang="en-US" sz="800" dirty="0" err="1">
                <a:effectLst/>
                <a:latin typeface="Aptos" panose="020B0004020202020204" pitchFamily="34" charset="0"/>
                <a:ea typeface="ＭＳ 明朝"/>
                <a:cs typeface="MinionPro-Regular"/>
              </a:rPr>
              <a:t>áil</a:t>
            </a:r>
            <a:r>
              <a:rPr lang="en-US" sz="800" dirty="0">
                <a:effectLst/>
                <a:latin typeface="Aptos" panose="020B0004020202020204" pitchFamily="34" charset="0"/>
                <a:ea typeface="ＭＳ 明朝"/>
                <a:cs typeface="MinionPro-Regular"/>
              </a:rPr>
              <a:t> </a:t>
            </a:r>
            <a:r>
              <a:rPr lang="en-US" sz="800" dirty="0" err="1">
                <a:effectLst/>
                <a:latin typeface="Aptos" panose="020B0004020202020204" pitchFamily="34" charset="0"/>
                <a:ea typeface="ＭＳ 明朝"/>
                <a:cs typeface="MinionPro-Regular"/>
              </a:rPr>
              <a:t>Faisnéise</a:t>
            </a:r>
            <a:br>
              <a:rPr lang="en-US" sz="800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dirty="0">
                <a:effectLst/>
                <a:latin typeface="Arial"/>
                <a:ea typeface="ＭＳ 明朝"/>
                <a:cs typeface="MinionPro-Regular"/>
              </a:rPr>
              <a:t>Data Protection Office/FOI Office</a:t>
            </a:r>
            <a:endParaRPr lang="en-US" sz="1100" dirty="0">
              <a:effectLst/>
              <a:latin typeface="MinionPro-Regular"/>
              <a:ea typeface="ＭＳ 明朝"/>
              <a:cs typeface="MinionPro-Regular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2DCBDE93-49A9-6BAE-781F-D28083BDF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193" y="1867439"/>
            <a:ext cx="3638337" cy="326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560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rgundy Version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2427" y="653158"/>
            <a:ext cx="60343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Data Protection for 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Officers of Clubs &amp; Societies</a:t>
            </a:r>
          </a:p>
        </p:txBody>
      </p:sp>
      <p:pic>
        <p:nvPicPr>
          <p:cNvPr id="4" name="black.pn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31" y="5875656"/>
            <a:ext cx="1783419" cy="945297"/>
          </a:xfrm>
          <a:prstGeom prst="rect">
            <a:avLst/>
          </a:prstGeom>
        </p:spPr>
      </p:pic>
      <p:sp>
        <p:nvSpPr>
          <p:cNvPr id="5" name="Text Box 3"/>
          <p:cNvSpPr txBox="1"/>
          <p:nvPr/>
        </p:nvSpPr>
        <p:spPr>
          <a:xfrm>
            <a:off x="166144" y="6033658"/>
            <a:ext cx="2413770" cy="59557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Ollscoil Mhá Nuad</a:t>
            </a:r>
            <a:br>
              <a:rPr lang="en-US" sz="800" b="1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Maynooth University</a:t>
            </a:r>
            <a:endParaRPr lang="en-US" sz="11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IE" sz="8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An Oifig um </a:t>
            </a:r>
            <a:r>
              <a:rPr lang="en-IE" sz="800" b="0" i="0" dirty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Chosaint</a:t>
            </a:r>
            <a:r>
              <a:rPr lang="en-IE" sz="8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IE" sz="800" b="0" i="0" dirty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Sonraí</a:t>
            </a:r>
            <a:r>
              <a:rPr lang="en-IE" sz="8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/um </a:t>
            </a:r>
            <a:r>
              <a:rPr lang="en-IE" sz="800" b="0" i="0" dirty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Shaor</a:t>
            </a:r>
            <a:r>
              <a:rPr lang="en-US" sz="800" dirty="0" err="1">
                <a:effectLst/>
                <a:latin typeface="Aptos" panose="020B0004020202020204" pitchFamily="34" charset="0"/>
                <a:ea typeface="ＭＳ 明朝"/>
                <a:cs typeface="MinionPro-Regular"/>
              </a:rPr>
              <a:t>áil</a:t>
            </a:r>
            <a:r>
              <a:rPr lang="en-US" sz="800" dirty="0">
                <a:effectLst/>
                <a:latin typeface="Aptos" panose="020B0004020202020204" pitchFamily="34" charset="0"/>
                <a:ea typeface="ＭＳ 明朝"/>
                <a:cs typeface="MinionPro-Regular"/>
              </a:rPr>
              <a:t> </a:t>
            </a:r>
            <a:r>
              <a:rPr lang="en-US" sz="800" dirty="0" err="1">
                <a:effectLst/>
                <a:latin typeface="Aptos" panose="020B0004020202020204" pitchFamily="34" charset="0"/>
                <a:ea typeface="ＭＳ 明朝"/>
                <a:cs typeface="MinionPro-Regular"/>
              </a:rPr>
              <a:t>Faisnéise</a:t>
            </a:r>
            <a:br>
              <a:rPr lang="en-US" sz="800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dirty="0">
                <a:effectLst/>
                <a:latin typeface="Arial"/>
                <a:ea typeface="ＭＳ 明朝"/>
                <a:cs typeface="MinionPro-Regular"/>
              </a:rPr>
              <a:t>Data Protection Office/FOI Office</a:t>
            </a:r>
            <a:endParaRPr lang="en-US" sz="1100" dirty="0">
              <a:effectLst/>
              <a:latin typeface="MinionPro-Regular"/>
              <a:ea typeface="ＭＳ 明朝"/>
              <a:cs typeface="Minion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877429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rgundy Version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608" y="483523"/>
            <a:ext cx="7997077" cy="4608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822327"/>
                </a:solidFill>
                <a:latin typeface="Arial"/>
                <a:cs typeface="Arial"/>
              </a:rPr>
              <a:t>Data Protection &amp; GDPR</a:t>
            </a:r>
          </a:p>
          <a:p>
            <a:endParaRPr lang="en-US" sz="1600" b="1" dirty="0">
              <a:solidFill>
                <a:srgbClr val="822327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1700" dirty="0">
                <a:ea typeface="+mn-lt"/>
                <a:cs typeface="+mn-lt"/>
              </a:rPr>
              <a:t>To protect the privacy </a:t>
            </a:r>
            <a:r>
              <a:rPr lang="en-GB" sz="1700" dirty="0">
                <a:ea typeface="+mn-lt"/>
                <a:cs typeface="+mn-lt"/>
                <a:hlinkClick r:id="rId3"/>
              </a:rPr>
              <a:t>rights</a:t>
            </a:r>
            <a:r>
              <a:rPr lang="en-GB" sz="1700" dirty="0">
                <a:ea typeface="+mn-lt"/>
                <a:cs typeface="+mn-lt"/>
              </a:rPr>
              <a:t> of individuals.</a:t>
            </a:r>
            <a:endParaRPr lang="en-US" sz="1700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1700" dirty="0">
                <a:ea typeface="+mn-lt"/>
                <a:cs typeface="+mn-lt"/>
              </a:rPr>
              <a:t>Relates to '</a:t>
            </a:r>
            <a:r>
              <a:rPr lang="en-GB" sz="1700" dirty="0">
                <a:ea typeface="+mn-lt"/>
                <a:cs typeface="+mn-lt"/>
                <a:hlinkClick r:id="rId4"/>
              </a:rPr>
              <a:t>Personal Data</a:t>
            </a:r>
            <a:r>
              <a:rPr lang="en-GB" sz="1700" dirty="0">
                <a:ea typeface="+mn-lt"/>
                <a:cs typeface="+mn-lt"/>
              </a:rPr>
              <a:t>' only - 'any data that can identify a living person'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1700" dirty="0">
                <a:ea typeface="+mn-lt"/>
                <a:cs typeface="+mn-lt"/>
                <a:hlinkClick r:id="rId5"/>
              </a:rPr>
              <a:t>Special categories</a:t>
            </a:r>
            <a:r>
              <a:rPr lang="en-GB" sz="1700" dirty="0">
                <a:ea typeface="+mn-lt"/>
                <a:cs typeface="+mn-lt"/>
              </a:rPr>
              <a:t> of personal data - considered sensitive because its processing has a more profound impact on the individual's privacy rights.</a:t>
            </a:r>
            <a:endParaRPr lang="en-GB" sz="1700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1700" dirty="0">
                <a:ea typeface="+mn-lt"/>
                <a:cs typeface="+mn-lt"/>
              </a:rPr>
              <a:t>GDPR places obligations on how personal data is handled throughout all </a:t>
            </a:r>
            <a:r>
              <a:rPr lang="en-GB" sz="1700" dirty="0">
                <a:ea typeface="+mn-lt"/>
                <a:cs typeface="+mn-lt"/>
                <a:hlinkClick r:id="rId6"/>
              </a:rPr>
              <a:t>processing activities</a:t>
            </a:r>
            <a:r>
              <a:rPr lang="en-GB" sz="1700" dirty="0">
                <a:ea typeface="+mn-lt"/>
                <a:cs typeface="+mn-lt"/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1700" dirty="0">
                <a:ea typeface="+mn-lt"/>
                <a:cs typeface="+mn-lt"/>
              </a:rPr>
              <a:t>Each of us is responsible to ensure that the personal data we process is fair, lawful and secure. </a:t>
            </a:r>
            <a:endParaRPr lang="en-GB" sz="1700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1700" dirty="0">
                <a:ea typeface="+mn-lt"/>
                <a:cs typeface="+mn-lt"/>
              </a:rPr>
              <a:t>Comply with the </a:t>
            </a:r>
            <a:r>
              <a:rPr lang="en-GB" sz="1700" dirty="0">
                <a:ea typeface="+mn-lt"/>
                <a:cs typeface="+mn-lt"/>
                <a:hlinkClick r:id="rId7"/>
              </a:rPr>
              <a:t>principles</a:t>
            </a:r>
            <a:r>
              <a:rPr lang="en-GB" sz="1700" dirty="0">
                <a:ea typeface="+mn-lt"/>
                <a:cs typeface="+mn-lt"/>
              </a:rPr>
              <a:t> of legislation.</a:t>
            </a:r>
            <a:endParaRPr lang="en-US" sz="1700" dirty="0">
              <a:ea typeface="Arial Unicode MS" panose="020B0604020202020204" pitchFamily="34" charset="-128"/>
              <a:cs typeface="Calibri" panose="020F0502020204030204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5" name="black.png"/>
          <p:cNvPicPr/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31" y="5875656"/>
            <a:ext cx="1783419" cy="945297"/>
          </a:xfrm>
          <a:prstGeom prst="rect">
            <a:avLst/>
          </a:prstGeom>
        </p:spPr>
      </p:pic>
      <p:sp>
        <p:nvSpPr>
          <p:cNvPr id="6" name="Text Box 3"/>
          <p:cNvSpPr txBox="1"/>
          <p:nvPr/>
        </p:nvSpPr>
        <p:spPr>
          <a:xfrm>
            <a:off x="166144" y="6033658"/>
            <a:ext cx="2435542" cy="59557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Ollscoil Mhá Nuad</a:t>
            </a:r>
            <a:br>
              <a:rPr lang="en-US" sz="800" b="1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Maynooth University</a:t>
            </a:r>
            <a:endParaRPr lang="en-US" sz="11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IE" sz="8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An Oifig um </a:t>
            </a:r>
            <a:r>
              <a:rPr lang="en-IE" sz="800" b="0" i="0" dirty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Chosaint</a:t>
            </a:r>
            <a:r>
              <a:rPr lang="en-IE" sz="8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IE" sz="800" b="0" i="0" dirty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Sonraí</a:t>
            </a:r>
            <a:r>
              <a:rPr lang="en-IE" sz="8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/um </a:t>
            </a:r>
            <a:r>
              <a:rPr lang="en-IE" sz="800" b="0" i="0" dirty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Shaor</a:t>
            </a:r>
            <a:r>
              <a:rPr lang="en-US" sz="800" dirty="0" err="1">
                <a:effectLst/>
                <a:latin typeface="Aptos" panose="020B0004020202020204" pitchFamily="34" charset="0"/>
                <a:ea typeface="ＭＳ 明朝"/>
                <a:cs typeface="MinionPro-Regular"/>
              </a:rPr>
              <a:t>áil</a:t>
            </a:r>
            <a:r>
              <a:rPr lang="en-US" sz="800" dirty="0">
                <a:effectLst/>
                <a:latin typeface="Aptos" panose="020B0004020202020204" pitchFamily="34" charset="0"/>
                <a:ea typeface="ＭＳ 明朝"/>
                <a:cs typeface="MinionPro-Regular"/>
              </a:rPr>
              <a:t> </a:t>
            </a:r>
            <a:r>
              <a:rPr lang="en-US" sz="800" dirty="0" err="1">
                <a:effectLst/>
                <a:latin typeface="Aptos" panose="020B0004020202020204" pitchFamily="34" charset="0"/>
                <a:ea typeface="ＭＳ 明朝"/>
                <a:cs typeface="MinionPro-Regular"/>
              </a:rPr>
              <a:t>Faisnéise</a:t>
            </a:r>
            <a:br>
              <a:rPr lang="en-US" sz="800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dirty="0">
                <a:effectLst/>
                <a:latin typeface="Arial"/>
                <a:ea typeface="ＭＳ 明朝"/>
                <a:cs typeface="MinionPro-Regular"/>
              </a:rPr>
              <a:t>Data Protection Office/FOI Office</a:t>
            </a:r>
            <a:endParaRPr lang="en-US" sz="1100" dirty="0">
              <a:effectLst/>
              <a:latin typeface="MinionPro-Regular"/>
              <a:ea typeface="ＭＳ 明朝"/>
              <a:cs typeface="Minion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8997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rgundy Version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609" y="483523"/>
            <a:ext cx="7670505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822327"/>
                </a:solidFill>
                <a:latin typeface="Arial"/>
                <a:cs typeface="Arial"/>
              </a:rPr>
              <a:t>Breach of Personal Data </a:t>
            </a:r>
          </a:p>
          <a:p>
            <a:endParaRPr lang="en-US" sz="1600" b="1" dirty="0">
              <a:solidFill>
                <a:srgbClr val="822327"/>
              </a:solidFill>
              <a:latin typeface="Arial"/>
              <a:cs typeface="Arial"/>
            </a:endParaRPr>
          </a:p>
          <a:p>
            <a:r>
              <a:rPr lang="en-GB" sz="1800" b="1" dirty="0">
                <a:ea typeface="+mn-lt"/>
                <a:cs typeface="+mn-lt"/>
              </a:rPr>
              <a:t>A data incident is an event that has the potential to affect the confidentiality, integrity or availability of data (personal or non-personal) held by the University in any format</a:t>
            </a:r>
            <a:r>
              <a:rPr lang="en-GB" sz="1800" dirty="0">
                <a:ea typeface="+mn-lt"/>
                <a:cs typeface="+mn-lt"/>
              </a:rPr>
              <a:t>, e.g.</a:t>
            </a:r>
          </a:p>
          <a:p>
            <a:endParaRPr lang="en-US" sz="800" dirty="0"/>
          </a:p>
          <a:p>
            <a:pPr marL="285750" indent="-285750">
              <a:buFont typeface="Arial"/>
              <a:buChar char="•"/>
            </a:pPr>
            <a:r>
              <a:rPr lang="en-GB" dirty="0">
                <a:latin typeface="Calibri"/>
                <a:ea typeface="+mn-lt"/>
                <a:cs typeface="Arial"/>
              </a:rPr>
              <a:t>Email containing personal or confidential data sent to the wrong recipient – or the right recipient with the wrong attachment. </a:t>
            </a:r>
            <a:r>
              <a:rPr lang="en-GB">
                <a:ea typeface="Arial Unicode MS"/>
                <a:cs typeface="Arial Unicode MS"/>
              </a:rPr>
              <a:t>Use BCC in emails.</a:t>
            </a:r>
            <a:endParaRPr lang="en-GB" dirty="0">
              <a:latin typeface="Calibri"/>
              <a:ea typeface="+mn-lt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latin typeface="Calibri"/>
                <a:ea typeface="+mn-lt"/>
                <a:cs typeface="Calibri"/>
              </a:rPr>
              <a:t>Personal data viewable in accessible areas.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latin typeface="Calibri"/>
                <a:ea typeface="+mn-lt"/>
                <a:cs typeface="Calibri"/>
              </a:rPr>
              <a:t>Loss</a:t>
            </a:r>
            <a:r>
              <a:rPr lang="en-GB" dirty="0">
                <a:ea typeface="+mn-lt"/>
                <a:cs typeface="+mn-lt"/>
              </a:rPr>
              <a:t> or theft of University equipment including paper records.</a:t>
            </a:r>
            <a:endParaRPr lang="en-GB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ea typeface="+mn-lt"/>
                <a:cs typeface="+mn-lt"/>
              </a:rPr>
              <a:t>Virus or any other security attacks on IT systems or network.</a:t>
            </a:r>
            <a:endParaRPr lang="en-GB" dirty="0">
              <a:cs typeface="Calibri" panose="020F0502020204030204"/>
            </a:endParaRPr>
          </a:p>
          <a:p>
            <a:endParaRPr lang="en-GB" sz="1100" dirty="0">
              <a:solidFill>
                <a:srgbClr val="7F7F7F"/>
              </a:solidFill>
              <a:cs typeface="Calibri"/>
            </a:endParaRPr>
          </a:p>
          <a:p>
            <a:endParaRPr lang="en-GB" sz="1100" dirty="0">
              <a:solidFill>
                <a:srgbClr val="7F7F7F"/>
              </a:solidFill>
              <a:ea typeface="+mn-lt"/>
              <a:cs typeface="+mn-lt"/>
            </a:endParaRPr>
          </a:p>
          <a:p>
            <a:r>
              <a:rPr lang="en-GB" sz="1800" dirty="0">
                <a:ea typeface="+mn-lt"/>
                <a:cs typeface="+mn-lt"/>
              </a:rPr>
              <a:t>Report breaches or suspected breaches of personal data immediately to the University's data protection office on </a:t>
            </a:r>
            <a:r>
              <a:rPr lang="en-GB" sz="1800" dirty="0">
                <a:ea typeface="+mn-lt"/>
                <a:cs typeface="+mn-lt"/>
                <a:hlinkClick r:id="rId3"/>
              </a:rPr>
              <a:t>dataprotection@mu.ie</a:t>
            </a:r>
            <a:r>
              <a:rPr lang="en-GB" sz="1800" dirty="0">
                <a:ea typeface="+mn-lt"/>
                <a:cs typeface="+mn-lt"/>
              </a:rPr>
              <a:t>  </a:t>
            </a:r>
          </a:p>
          <a:p>
            <a:r>
              <a:rPr lang="en-GB" sz="1800" dirty="0">
                <a:ea typeface="+mn-lt"/>
                <a:cs typeface="+mn-lt"/>
              </a:rPr>
              <a:t>(72 hour window to report a breach to the DPC) </a:t>
            </a:r>
            <a:endParaRPr lang="en-GB" dirty="0">
              <a:ea typeface="Calibri" panose="020F0502020204030204"/>
              <a:cs typeface="Calibri"/>
            </a:endParaRPr>
          </a:p>
          <a:p>
            <a:endParaRPr lang="en-GB" sz="1100" dirty="0">
              <a:solidFill>
                <a:srgbClr val="7F7F7F"/>
              </a:solidFill>
              <a:ea typeface="Calibri" panose="020F0502020204030204"/>
              <a:cs typeface="Calibri"/>
            </a:endParaRPr>
          </a:p>
          <a:p>
            <a:r>
              <a:rPr lang="en-GB" sz="1800" dirty="0">
                <a:ea typeface="Arial Unicode MS"/>
                <a:cs typeface="Arial Unicode MS"/>
              </a:rPr>
              <a:t>Our priorities are to contain a breach and identify learning outcomes.</a:t>
            </a:r>
          </a:p>
          <a:p>
            <a:endParaRPr lang="en-GB" sz="1800" dirty="0">
              <a:ea typeface="Arial Unicode MS"/>
              <a:cs typeface="Arial Unicode MS"/>
            </a:endParaRP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5" name="black.png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31" y="5875656"/>
            <a:ext cx="1783419" cy="945297"/>
          </a:xfrm>
          <a:prstGeom prst="rect">
            <a:avLst/>
          </a:prstGeom>
        </p:spPr>
      </p:pic>
      <p:sp>
        <p:nvSpPr>
          <p:cNvPr id="6" name="Text Box 3"/>
          <p:cNvSpPr txBox="1"/>
          <p:nvPr/>
        </p:nvSpPr>
        <p:spPr>
          <a:xfrm>
            <a:off x="166144" y="6033658"/>
            <a:ext cx="2500856" cy="59557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Ollscoil Mhá Nuad</a:t>
            </a:r>
            <a:br>
              <a:rPr lang="en-US" sz="800" b="1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Maynooth University</a:t>
            </a:r>
            <a:endParaRPr lang="en-US" sz="11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IE" sz="8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An Oifig um </a:t>
            </a:r>
            <a:r>
              <a:rPr lang="en-IE" sz="800" b="0" i="0" dirty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Chosaint</a:t>
            </a:r>
            <a:r>
              <a:rPr lang="en-IE" sz="8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IE" sz="800" b="0" i="0" dirty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Sonraí</a:t>
            </a:r>
            <a:r>
              <a:rPr lang="en-IE" sz="8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/um </a:t>
            </a:r>
            <a:r>
              <a:rPr lang="en-IE" sz="800" b="0" i="0" dirty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Shaor</a:t>
            </a:r>
            <a:r>
              <a:rPr lang="en-US" sz="800" dirty="0" err="1">
                <a:effectLst/>
                <a:latin typeface="Aptos" panose="020B0004020202020204" pitchFamily="34" charset="0"/>
                <a:ea typeface="ＭＳ 明朝"/>
                <a:cs typeface="MinionPro-Regular"/>
              </a:rPr>
              <a:t>áil</a:t>
            </a:r>
            <a:r>
              <a:rPr lang="en-US" sz="800" dirty="0">
                <a:effectLst/>
                <a:latin typeface="Aptos" panose="020B0004020202020204" pitchFamily="34" charset="0"/>
                <a:ea typeface="ＭＳ 明朝"/>
                <a:cs typeface="MinionPro-Regular"/>
              </a:rPr>
              <a:t> </a:t>
            </a:r>
            <a:r>
              <a:rPr lang="en-US" sz="800" dirty="0" err="1">
                <a:effectLst/>
                <a:latin typeface="Aptos" panose="020B0004020202020204" pitchFamily="34" charset="0"/>
                <a:ea typeface="ＭＳ 明朝"/>
                <a:cs typeface="MinionPro-Regular"/>
              </a:rPr>
              <a:t>Faisnéise</a:t>
            </a:r>
            <a:br>
              <a:rPr lang="en-US" sz="800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dirty="0">
                <a:effectLst/>
                <a:latin typeface="Arial"/>
                <a:ea typeface="ＭＳ 明朝"/>
                <a:cs typeface="MinionPro-Regular"/>
              </a:rPr>
              <a:t>Data Protection Office/FOI Office</a:t>
            </a:r>
            <a:endParaRPr lang="en-US" sz="1100" dirty="0">
              <a:effectLst/>
              <a:latin typeface="MinionPro-Regular"/>
              <a:ea typeface="ＭＳ 明朝"/>
              <a:cs typeface="Minion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4157077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DAE01-A010-931B-B696-92EE65479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rgundy Version4.jpg">
            <a:extLst>
              <a:ext uri="{FF2B5EF4-FFF2-40B4-BE49-F238E27FC236}">
                <a16:creationId xmlns:a16="http://schemas.microsoft.com/office/drawing/2014/main" id="{1A31419B-5D23-1716-C046-3424B6367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08D615-FCEF-F491-CF0A-F97F9AA5B9ED}"/>
              </a:ext>
            </a:extLst>
          </p:cNvPr>
          <p:cNvSpPr txBox="1"/>
          <p:nvPr/>
        </p:nvSpPr>
        <p:spPr>
          <a:xfrm>
            <a:off x="319608" y="483523"/>
            <a:ext cx="799707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822327"/>
                </a:solidFill>
                <a:latin typeface="Arial"/>
                <a:cs typeface="Arial"/>
              </a:rPr>
              <a:t>Data Subject Access Request (DSAR) </a:t>
            </a:r>
          </a:p>
          <a:p>
            <a:endParaRPr lang="en-US" sz="1600" b="1" dirty="0">
              <a:solidFill>
                <a:srgbClr val="822327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GB" sz="1800" dirty="0">
                <a:ea typeface="+mn-lt"/>
                <a:cs typeface="+mn-lt"/>
                <a:hlinkClick r:id="rId3"/>
              </a:rPr>
              <a:t>DSAR</a:t>
            </a:r>
            <a:r>
              <a:rPr lang="en-GB" sz="1800" dirty="0">
                <a:ea typeface="+mn-lt"/>
                <a:cs typeface="+mn-lt"/>
              </a:rPr>
              <a:t> or SAR or ‘</a:t>
            </a:r>
            <a:r>
              <a:rPr lang="en-GB" sz="1800" b="1" dirty="0">
                <a:ea typeface="+mn-lt"/>
                <a:cs typeface="+mn-lt"/>
              </a:rPr>
              <a:t>Right of access</a:t>
            </a:r>
            <a:r>
              <a:rPr lang="en-GB" sz="1800" dirty="0">
                <a:ea typeface="+mn-lt"/>
                <a:cs typeface="+mn-lt"/>
              </a:rPr>
              <a:t>’ to personal data 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ea typeface="+mn-lt"/>
                <a:cs typeface="+mn-lt"/>
              </a:rPr>
              <a:t>Relates to '</a:t>
            </a:r>
            <a:r>
              <a:rPr lang="en-GB" sz="1800" dirty="0">
                <a:ea typeface="+mn-lt"/>
                <a:cs typeface="+mn-lt"/>
                <a:hlinkClick r:id="rId4"/>
              </a:rPr>
              <a:t>Personal Data</a:t>
            </a:r>
            <a:r>
              <a:rPr lang="en-GB" sz="1800" dirty="0">
                <a:ea typeface="+mn-lt"/>
                <a:cs typeface="+mn-lt"/>
              </a:rPr>
              <a:t>' only </a:t>
            </a:r>
          </a:p>
          <a:p>
            <a:pPr>
              <a:lnSpc>
                <a:spcPct val="150000"/>
              </a:lnSpc>
            </a:pPr>
            <a:r>
              <a:rPr lang="en-GB" sz="1800" b="1" dirty="0">
                <a:ea typeface="+mn-lt"/>
                <a:cs typeface="+mn-lt"/>
              </a:rPr>
              <a:t>records must ‘tell something about the data subject’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ea typeface="+mn-lt"/>
                <a:cs typeface="+mn-lt"/>
              </a:rPr>
              <a:t>1 month statutory timeframe for response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solidFill>
                  <a:srgbClr val="FF0000"/>
                </a:solidFill>
                <a:ea typeface="+mn-lt"/>
                <a:cs typeface="+mn-lt"/>
              </a:rPr>
              <a:t>Can be a </a:t>
            </a:r>
            <a:r>
              <a:rPr lang="en-GB" sz="1800" b="1" dirty="0">
                <a:solidFill>
                  <a:srgbClr val="FF0000"/>
                </a:solidFill>
                <a:ea typeface="+mn-lt"/>
                <a:cs typeface="+mn-lt"/>
              </a:rPr>
              <a:t>verbal</a:t>
            </a:r>
            <a:r>
              <a:rPr lang="en-GB" sz="1800" dirty="0">
                <a:solidFill>
                  <a:srgbClr val="FF0000"/>
                </a:solidFill>
                <a:ea typeface="+mn-lt"/>
                <a:cs typeface="+mn-lt"/>
              </a:rPr>
              <a:t> request.</a:t>
            </a:r>
          </a:p>
          <a:p>
            <a:pPr>
              <a:lnSpc>
                <a:spcPct val="150000"/>
              </a:lnSpc>
            </a:pPr>
            <a:endParaRPr lang="en-GB" sz="1800" dirty="0"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GB" sz="1800" b="1" dirty="0">
                <a:ea typeface="+mn-lt"/>
                <a:cs typeface="+mn-lt"/>
              </a:rPr>
              <a:t>Data Subject Rights Request 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ea typeface="+mn-lt"/>
                <a:cs typeface="+mn-lt"/>
              </a:rPr>
              <a:t>DSRR or SRR</a:t>
            </a:r>
          </a:p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5" name="black.png">
            <a:extLst>
              <a:ext uri="{FF2B5EF4-FFF2-40B4-BE49-F238E27FC236}">
                <a16:creationId xmlns:a16="http://schemas.microsoft.com/office/drawing/2014/main" id="{3FE8F4F7-288A-A4D0-37B4-32F888E5CE64}"/>
              </a:ext>
            </a:extLst>
          </p:cNvPr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31" y="5875656"/>
            <a:ext cx="1783419" cy="945297"/>
          </a:xfrm>
          <a:prstGeom prst="rect">
            <a:avLst/>
          </a:prstGeo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FB74C78F-DEAD-D7E0-07E2-E3C24841CA77}"/>
              </a:ext>
            </a:extLst>
          </p:cNvPr>
          <p:cNvSpPr txBox="1"/>
          <p:nvPr/>
        </p:nvSpPr>
        <p:spPr>
          <a:xfrm>
            <a:off x="166144" y="6033658"/>
            <a:ext cx="2435542" cy="59557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Ollscoil Mhá Nuad</a:t>
            </a:r>
            <a:br>
              <a:rPr lang="en-US" sz="800" b="1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Maynooth University</a:t>
            </a:r>
            <a:endParaRPr lang="en-US" sz="11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IE" sz="8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An Oifig um </a:t>
            </a:r>
            <a:r>
              <a:rPr lang="en-IE" sz="800" b="0" i="0" dirty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Chosaint</a:t>
            </a:r>
            <a:r>
              <a:rPr lang="en-IE" sz="8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IE" sz="800" b="0" i="0" dirty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Sonraí</a:t>
            </a:r>
            <a:r>
              <a:rPr lang="en-IE" sz="8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/um </a:t>
            </a:r>
            <a:r>
              <a:rPr lang="en-IE" sz="800" b="0" i="0" dirty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Shaor</a:t>
            </a:r>
            <a:r>
              <a:rPr lang="en-US" sz="800" dirty="0" err="1">
                <a:effectLst/>
                <a:latin typeface="Aptos" panose="020B0004020202020204" pitchFamily="34" charset="0"/>
                <a:ea typeface="ＭＳ 明朝"/>
                <a:cs typeface="MinionPro-Regular"/>
              </a:rPr>
              <a:t>áil</a:t>
            </a:r>
            <a:r>
              <a:rPr lang="en-US" sz="800" dirty="0">
                <a:effectLst/>
                <a:latin typeface="Aptos" panose="020B0004020202020204" pitchFamily="34" charset="0"/>
                <a:ea typeface="ＭＳ 明朝"/>
                <a:cs typeface="MinionPro-Regular"/>
              </a:rPr>
              <a:t> </a:t>
            </a:r>
            <a:r>
              <a:rPr lang="en-US" sz="800" dirty="0" err="1">
                <a:effectLst/>
                <a:latin typeface="Aptos" panose="020B0004020202020204" pitchFamily="34" charset="0"/>
                <a:ea typeface="ＭＳ 明朝"/>
                <a:cs typeface="MinionPro-Regular"/>
              </a:rPr>
              <a:t>Faisnéise</a:t>
            </a:r>
            <a:br>
              <a:rPr lang="en-US" sz="800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dirty="0">
                <a:effectLst/>
                <a:latin typeface="Arial"/>
                <a:ea typeface="ＭＳ 明朝"/>
                <a:cs typeface="MinionPro-Regular"/>
              </a:rPr>
              <a:t>Data Protection Office/FOI Office</a:t>
            </a:r>
            <a:endParaRPr lang="en-US" sz="1100" dirty="0">
              <a:effectLst/>
              <a:latin typeface="MinionPro-Regular"/>
              <a:ea typeface="ＭＳ 明朝"/>
              <a:cs typeface="Minion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77971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rgundy Version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029" y="483523"/>
            <a:ext cx="68129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822327"/>
                </a:solidFill>
                <a:latin typeface="Arial"/>
                <a:cs typeface="Arial"/>
              </a:rPr>
              <a:t>Policies and Notices</a:t>
            </a:r>
          </a:p>
          <a:p>
            <a:endParaRPr lang="en-US" sz="3000" b="1" dirty="0">
              <a:solidFill>
                <a:srgbClr val="822327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GB" sz="1600" dirty="0">
                <a:ea typeface="Arial Unicode MS"/>
                <a:cs typeface="Arial Unicode MS"/>
              </a:rPr>
              <a:t>Please make yourself familiar with the </a:t>
            </a:r>
            <a:r>
              <a:rPr lang="en-GB" sz="1600" dirty="0">
                <a:ea typeface="Arial Unicode MS"/>
                <a:cs typeface="Arial Unicode MS"/>
                <a:hlinkClick r:id="rId3"/>
              </a:rPr>
              <a:t>Data Protection Policy </a:t>
            </a:r>
            <a:r>
              <a:rPr lang="en-GB" sz="1600" dirty="0">
                <a:ea typeface="Arial Unicode MS"/>
                <a:cs typeface="Arial Unicode MS"/>
              </a:rPr>
              <a:t>and our 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ea typeface="Arial Unicode MS"/>
                <a:cs typeface="Arial Unicode MS"/>
                <a:hlinkClick r:id="rId4"/>
              </a:rPr>
              <a:t>Information and Data Security </a:t>
            </a:r>
            <a:r>
              <a:rPr lang="en-GB" sz="1600" dirty="0">
                <a:ea typeface="Arial Unicode MS"/>
                <a:cs typeface="Arial Unicode MS"/>
              </a:rPr>
              <a:t>policies.</a:t>
            </a:r>
          </a:p>
          <a:p>
            <a:pPr>
              <a:lnSpc>
                <a:spcPct val="150000"/>
              </a:lnSpc>
            </a:pPr>
            <a:endParaRPr lang="en-GB" sz="1600" dirty="0">
              <a:ea typeface="Arial Unicode MS"/>
              <a:cs typeface="Arial Unicode MS"/>
            </a:endParaRPr>
          </a:p>
          <a:p>
            <a:pPr>
              <a:lnSpc>
                <a:spcPct val="150000"/>
              </a:lnSpc>
            </a:pPr>
            <a:r>
              <a:rPr lang="en-GB" sz="1600" b="1" dirty="0">
                <a:ea typeface="Arial Unicode MS"/>
                <a:cs typeface="Arial Unicode MS"/>
              </a:rPr>
              <a:t>Our ‘Transparency’ notices include the 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ea typeface="Arial Unicode MS"/>
                <a:cs typeface="Arial Unicode MS"/>
                <a:hlinkClick r:id="rId5"/>
              </a:rPr>
              <a:t>Student Data Privacy Notice </a:t>
            </a:r>
            <a:endParaRPr lang="en-GB" sz="1600" dirty="0">
              <a:ea typeface="Arial Unicode MS"/>
              <a:cs typeface="Arial Unicode MS"/>
            </a:endParaRPr>
          </a:p>
          <a:p>
            <a:endParaRPr lang="en-US" dirty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GB" sz="1600" b="1" dirty="0">
                <a:ea typeface="Arial Unicode MS"/>
                <a:cs typeface="Arial Unicode MS"/>
              </a:rPr>
              <a:t>Clubs &amp; Societies Policies and Guidance 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ea typeface="Arial Unicode MS"/>
                <a:cs typeface="Arial Unicode MS"/>
                <a:hlinkClick r:id="rId6"/>
              </a:rPr>
              <a:t>Social Media Policy</a:t>
            </a:r>
            <a:endParaRPr lang="en-GB" sz="1600" dirty="0">
              <a:ea typeface="Arial Unicode MS"/>
              <a:cs typeface="Arial Unicode MS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5" name="black.png"/>
          <p:cNvPicPr/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31" y="5875656"/>
            <a:ext cx="1783419" cy="945297"/>
          </a:xfrm>
          <a:prstGeom prst="rect">
            <a:avLst/>
          </a:prstGeom>
        </p:spPr>
      </p:pic>
      <p:sp>
        <p:nvSpPr>
          <p:cNvPr id="6" name="Text Box 3"/>
          <p:cNvSpPr txBox="1"/>
          <p:nvPr/>
        </p:nvSpPr>
        <p:spPr>
          <a:xfrm>
            <a:off x="166143" y="6033658"/>
            <a:ext cx="2446427" cy="59557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Ollscoil Mhá Nuad</a:t>
            </a:r>
            <a:br>
              <a:rPr lang="en-US" sz="800" b="1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Maynooth University</a:t>
            </a:r>
            <a:endParaRPr lang="en-US" sz="11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IE" sz="8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An Oifig um </a:t>
            </a:r>
            <a:r>
              <a:rPr lang="en-IE" sz="800" b="0" i="0" dirty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Chosaint</a:t>
            </a:r>
            <a:r>
              <a:rPr lang="en-IE" sz="8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IE" sz="800" b="0" i="0" dirty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Sonraí</a:t>
            </a:r>
            <a:r>
              <a:rPr lang="en-IE" sz="8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/um </a:t>
            </a:r>
            <a:r>
              <a:rPr lang="en-IE" sz="800" b="0" i="0" dirty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Shaor</a:t>
            </a:r>
            <a:r>
              <a:rPr lang="en-US" sz="800" dirty="0" err="1">
                <a:effectLst/>
                <a:latin typeface="Aptos" panose="020B0004020202020204" pitchFamily="34" charset="0"/>
                <a:ea typeface="ＭＳ 明朝"/>
                <a:cs typeface="MinionPro-Regular"/>
              </a:rPr>
              <a:t>áil</a:t>
            </a:r>
            <a:r>
              <a:rPr lang="en-US" sz="800" dirty="0">
                <a:effectLst/>
                <a:latin typeface="Aptos" panose="020B0004020202020204" pitchFamily="34" charset="0"/>
                <a:ea typeface="ＭＳ 明朝"/>
                <a:cs typeface="MinionPro-Regular"/>
              </a:rPr>
              <a:t> </a:t>
            </a:r>
            <a:r>
              <a:rPr lang="en-US" sz="800" dirty="0" err="1">
                <a:effectLst/>
                <a:latin typeface="Aptos" panose="020B0004020202020204" pitchFamily="34" charset="0"/>
                <a:ea typeface="ＭＳ 明朝"/>
                <a:cs typeface="MinionPro-Regular"/>
              </a:rPr>
              <a:t>Faisnéise</a:t>
            </a:r>
            <a:br>
              <a:rPr lang="en-US" sz="800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dirty="0">
                <a:effectLst/>
                <a:latin typeface="Arial"/>
                <a:ea typeface="ＭＳ 明朝"/>
                <a:cs typeface="MinionPro-Regular"/>
              </a:rPr>
              <a:t>Data Protection Office/FOI Office</a:t>
            </a:r>
            <a:endParaRPr lang="en-US" sz="1100" dirty="0">
              <a:effectLst/>
              <a:latin typeface="MinionPro-Regular"/>
              <a:ea typeface="ＭＳ 明朝"/>
              <a:cs typeface="Minion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52557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161CA-516A-9E40-F3BC-D4E1F673B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rgundy Version4.jpg">
            <a:extLst>
              <a:ext uri="{FF2B5EF4-FFF2-40B4-BE49-F238E27FC236}">
                <a16:creationId xmlns:a16="http://schemas.microsoft.com/office/drawing/2014/main" id="{F129B763-4FEA-D76C-3865-F13BD00B7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B61A38-89AE-B171-3446-02038AD394CC}"/>
              </a:ext>
            </a:extLst>
          </p:cNvPr>
          <p:cNvSpPr txBox="1"/>
          <p:nvPr/>
        </p:nvSpPr>
        <p:spPr>
          <a:xfrm>
            <a:off x="664029" y="483523"/>
            <a:ext cx="785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822327"/>
                </a:solidFill>
                <a:latin typeface="Arial"/>
                <a:cs typeface="Arial"/>
              </a:rPr>
              <a:t>Sample Photography Notice for Events</a:t>
            </a:r>
          </a:p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5" name="black.png">
            <a:extLst>
              <a:ext uri="{FF2B5EF4-FFF2-40B4-BE49-F238E27FC236}">
                <a16:creationId xmlns:a16="http://schemas.microsoft.com/office/drawing/2014/main" id="{FC594CB0-606A-814F-AF6D-6F86B4D94F0A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31" y="5875656"/>
            <a:ext cx="1783419" cy="945297"/>
          </a:xfrm>
          <a:prstGeom prst="rect">
            <a:avLst/>
          </a:prstGeo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826B6FC5-731E-C1A8-BB77-42063ACEEBF2}"/>
              </a:ext>
            </a:extLst>
          </p:cNvPr>
          <p:cNvSpPr txBox="1"/>
          <p:nvPr/>
        </p:nvSpPr>
        <p:spPr>
          <a:xfrm>
            <a:off x="166143" y="6033658"/>
            <a:ext cx="2446427" cy="59557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Ollscoil Mhá Nuad</a:t>
            </a:r>
            <a:br>
              <a:rPr lang="en-US" sz="800" b="1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Maynooth University</a:t>
            </a:r>
            <a:endParaRPr lang="en-US" sz="11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IE" sz="8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An Oifig um </a:t>
            </a:r>
            <a:r>
              <a:rPr lang="en-IE" sz="800" b="0" i="0" dirty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Chosaint</a:t>
            </a:r>
            <a:r>
              <a:rPr lang="en-IE" sz="8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IE" sz="800" b="0" i="0" dirty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Sonraí</a:t>
            </a:r>
            <a:r>
              <a:rPr lang="en-IE" sz="8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/um </a:t>
            </a:r>
            <a:r>
              <a:rPr lang="en-IE" sz="800" b="0" i="0" dirty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Shaor</a:t>
            </a:r>
            <a:r>
              <a:rPr lang="en-US" sz="800" dirty="0" err="1">
                <a:effectLst/>
                <a:latin typeface="Aptos" panose="020B0004020202020204" pitchFamily="34" charset="0"/>
                <a:ea typeface="ＭＳ 明朝"/>
                <a:cs typeface="MinionPro-Regular"/>
              </a:rPr>
              <a:t>áil</a:t>
            </a:r>
            <a:r>
              <a:rPr lang="en-US" sz="800" dirty="0">
                <a:effectLst/>
                <a:latin typeface="Aptos" panose="020B0004020202020204" pitchFamily="34" charset="0"/>
                <a:ea typeface="ＭＳ 明朝"/>
                <a:cs typeface="MinionPro-Regular"/>
              </a:rPr>
              <a:t> </a:t>
            </a:r>
            <a:r>
              <a:rPr lang="en-US" sz="800" dirty="0" err="1">
                <a:effectLst/>
                <a:latin typeface="Aptos" panose="020B0004020202020204" pitchFamily="34" charset="0"/>
                <a:ea typeface="ＭＳ 明朝"/>
                <a:cs typeface="MinionPro-Regular"/>
              </a:rPr>
              <a:t>Faisnéise</a:t>
            </a:r>
            <a:br>
              <a:rPr lang="en-US" sz="800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dirty="0">
                <a:effectLst/>
                <a:latin typeface="Arial"/>
                <a:ea typeface="ＭＳ 明朝"/>
                <a:cs typeface="MinionPro-Regular"/>
              </a:rPr>
              <a:t>Data Protection Office/FOI Office</a:t>
            </a:r>
            <a:endParaRPr lang="en-US" sz="1100" dirty="0">
              <a:effectLst/>
              <a:latin typeface="MinionPro-Regular"/>
              <a:ea typeface="ＭＳ 明朝"/>
              <a:cs typeface="MinionPro-Regular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809FB6-2238-0F7D-E695-67BC8B008CDE}"/>
              </a:ext>
            </a:extLst>
          </p:cNvPr>
          <p:cNvSpPr txBox="1"/>
          <p:nvPr/>
        </p:nvSpPr>
        <p:spPr>
          <a:xfrm>
            <a:off x="751114" y="1534886"/>
            <a:ext cx="7859486" cy="369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GB" sz="1200" b="1" i="1" dirty="0">
              <a:ea typeface="Arial Unicode MS"/>
              <a:cs typeface="Arial Unicode MS"/>
            </a:endParaRPr>
          </a:p>
          <a:p>
            <a:pPr algn="ctr">
              <a:lnSpc>
                <a:spcPct val="150000"/>
              </a:lnSpc>
            </a:pPr>
            <a:r>
              <a:rPr lang="en-GB" sz="2400" b="1" i="1" dirty="0">
                <a:ea typeface="Arial Unicode MS"/>
                <a:cs typeface="Arial Unicode MS"/>
              </a:rPr>
              <a:t>Please note that photographs and/or film footage will be taken at the (name) event today.</a:t>
            </a:r>
          </a:p>
          <a:p>
            <a:endParaRPr lang="en-GB" sz="1200" i="1" dirty="0">
              <a:ea typeface="Arial Unicode MS"/>
              <a:cs typeface="Arial Unicode MS"/>
            </a:endParaRPr>
          </a:p>
          <a:p>
            <a:pPr algn="ctr">
              <a:lnSpc>
                <a:spcPct val="150000"/>
              </a:lnSpc>
            </a:pPr>
            <a:r>
              <a:rPr lang="en-GB" sz="1800" i="1" dirty="0">
                <a:ea typeface="Arial Unicode MS"/>
                <a:cs typeface="Arial Unicode MS"/>
              </a:rPr>
              <a:t>For additional information on how the University (Name of your </a:t>
            </a:r>
            <a:r>
              <a:rPr lang="en-GB" i="1" dirty="0">
                <a:ea typeface="Arial Unicode MS"/>
                <a:cs typeface="Arial Unicode MS"/>
              </a:rPr>
              <a:t>Club or Society</a:t>
            </a:r>
            <a:r>
              <a:rPr lang="en-GB" sz="1800" i="1" dirty="0">
                <a:ea typeface="Arial Unicode MS"/>
                <a:cs typeface="Arial Unicode MS"/>
              </a:rPr>
              <a:t>) processes your personal data, please see our website </a:t>
            </a:r>
            <a:r>
              <a:rPr lang="en-GB" sz="1800" i="1" dirty="0">
                <a:ea typeface="Arial Unicode MS"/>
                <a:cs typeface="Arial Unicode MS"/>
                <a:hlinkClick r:id="rId5"/>
              </a:rPr>
              <a:t>https://maynoothuniversity.ie/data-protection</a:t>
            </a:r>
            <a:r>
              <a:rPr lang="en-GB" sz="1800" i="1" dirty="0">
                <a:ea typeface="Arial Unicode MS"/>
                <a:cs typeface="Arial Unicode MS"/>
              </a:rPr>
              <a:t> where you will find our Student Data Privacy Notice. If you have any queries or concerns about your personal data, please contact our DPO on </a:t>
            </a:r>
            <a:r>
              <a:rPr lang="en-GB" sz="1800" i="1" dirty="0">
                <a:ea typeface="Arial Unicode MS"/>
                <a:cs typeface="Arial Unicode MS"/>
                <a:hlinkClick r:id="rId6"/>
              </a:rPr>
              <a:t>dataprotection@mu.ie</a:t>
            </a:r>
            <a:r>
              <a:rPr lang="en-GB" sz="1800" i="1" dirty="0">
                <a:ea typeface="Arial Unicode MS"/>
                <a:cs typeface="Arial Unicode MS"/>
              </a:rPr>
              <a:t>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C6457A9-22F9-4C2E-A066-A6129186F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714" y="1255570"/>
            <a:ext cx="2079626" cy="74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860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rgundy Version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2428" y="653158"/>
            <a:ext cx="5479144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/>
                <a:cs typeface="Arial"/>
              </a:rPr>
              <a:t>Freedom of Information (FOI)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black.pn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31" y="5875656"/>
            <a:ext cx="1783419" cy="945297"/>
          </a:xfrm>
          <a:prstGeom prst="rect">
            <a:avLst/>
          </a:prstGeom>
        </p:spPr>
      </p:pic>
      <p:sp>
        <p:nvSpPr>
          <p:cNvPr id="5" name="Text Box 3"/>
          <p:cNvSpPr txBox="1"/>
          <p:nvPr/>
        </p:nvSpPr>
        <p:spPr>
          <a:xfrm>
            <a:off x="166144" y="6033658"/>
            <a:ext cx="2653256" cy="59557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Ollscoil Mhá Nuad</a:t>
            </a:r>
            <a:br>
              <a:rPr lang="en-US" sz="800" b="1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Maynooth University</a:t>
            </a:r>
            <a:endParaRPr lang="en-US" sz="11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IE" sz="8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An Oifig um </a:t>
            </a:r>
            <a:r>
              <a:rPr lang="en-IE" sz="800" b="0" i="0" dirty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Chosaint</a:t>
            </a:r>
            <a:r>
              <a:rPr lang="en-IE" sz="8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IE" sz="800" b="0" i="0" dirty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Sonraí</a:t>
            </a:r>
            <a:r>
              <a:rPr lang="en-IE" sz="8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/um </a:t>
            </a:r>
            <a:r>
              <a:rPr lang="en-IE" sz="800" b="0" i="0" dirty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Shaor</a:t>
            </a:r>
            <a:r>
              <a:rPr lang="en-US" sz="800" dirty="0" err="1">
                <a:effectLst/>
                <a:latin typeface="Aptos" panose="020B0004020202020204" pitchFamily="34" charset="0"/>
                <a:ea typeface="ＭＳ 明朝"/>
                <a:cs typeface="MinionPro-Regular"/>
              </a:rPr>
              <a:t>áil</a:t>
            </a:r>
            <a:r>
              <a:rPr lang="en-US" sz="800" dirty="0">
                <a:effectLst/>
                <a:latin typeface="Aptos" panose="020B0004020202020204" pitchFamily="34" charset="0"/>
                <a:ea typeface="ＭＳ 明朝"/>
                <a:cs typeface="MinionPro-Regular"/>
              </a:rPr>
              <a:t> </a:t>
            </a:r>
            <a:r>
              <a:rPr lang="en-US" sz="800" dirty="0" err="1">
                <a:effectLst/>
                <a:latin typeface="Aptos" panose="020B0004020202020204" pitchFamily="34" charset="0"/>
                <a:ea typeface="ＭＳ 明朝"/>
                <a:cs typeface="MinionPro-Regular"/>
              </a:rPr>
              <a:t>Faisnéise</a:t>
            </a:r>
            <a:br>
              <a:rPr lang="en-US" sz="800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dirty="0">
                <a:effectLst/>
                <a:latin typeface="Arial"/>
                <a:ea typeface="ＭＳ 明朝"/>
                <a:cs typeface="MinionPro-Regular"/>
              </a:rPr>
              <a:t>Data Protection Office/FOI Office</a:t>
            </a:r>
            <a:endParaRPr lang="en-US" sz="1100" dirty="0">
              <a:effectLst/>
              <a:latin typeface="MinionPro-Regular"/>
              <a:ea typeface="ＭＳ 明朝"/>
              <a:cs typeface="Minion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33014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rgundy Version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608" y="483523"/>
            <a:ext cx="8290991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822327"/>
                </a:solidFill>
                <a:latin typeface="Arial"/>
                <a:cs typeface="Arial"/>
              </a:rPr>
              <a:t>Freedom of Information</a:t>
            </a:r>
          </a:p>
          <a:p>
            <a:endParaRPr lang="en-US" sz="1600" b="1" dirty="0">
              <a:solidFill>
                <a:srgbClr val="822327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 typeface="Wingdings"/>
              <a:buChar char="Ø"/>
            </a:pPr>
            <a:r>
              <a:rPr lang="en-GB" sz="1800" dirty="0">
                <a:ea typeface="+mn-lt"/>
                <a:cs typeface="+mn-lt"/>
              </a:rPr>
              <a:t>Develop a culture of openness, transparency and accountability in public sector organisations. </a:t>
            </a:r>
            <a:endParaRPr lang="en-US" dirty="0"/>
          </a:p>
          <a:p>
            <a:pPr marL="342900" indent="-342900">
              <a:lnSpc>
                <a:spcPct val="150000"/>
              </a:lnSpc>
              <a:buFont typeface="Wingdings"/>
              <a:buChar char="Ø"/>
            </a:pPr>
            <a:r>
              <a:rPr lang="en-GB" sz="1800" dirty="0">
                <a:ea typeface="+mn-lt"/>
                <a:cs typeface="+mn-lt"/>
              </a:rPr>
              <a:t>Gives a legal right to students, staff and the public to access official records and be given reasons for decisions that affect them.</a:t>
            </a:r>
            <a:endParaRPr lang="en-GB" dirty="0">
              <a:ea typeface="Calibri" panose="020F0502020204030204"/>
              <a:cs typeface="Calibri"/>
            </a:endParaRPr>
          </a:p>
          <a:p>
            <a:pPr marL="342900" indent="-342900">
              <a:lnSpc>
                <a:spcPct val="150000"/>
              </a:lnSpc>
              <a:buFont typeface="Wingdings"/>
              <a:buChar char="Ø"/>
            </a:pPr>
            <a:r>
              <a:rPr lang="en-GB" sz="1800" dirty="0">
                <a:ea typeface="+mn-lt"/>
                <a:cs typeface="+mn-lt"/>
              </a:rPr>
              <a:t>Statutory timelines.</a:t>
            </a:r>
            <a:endParaRPr lang="en-US" dirty="0">
              <a:ea typeface="Calibri" panose="020F0502020204030204"/>
              <a:cs typeface="Calibri"/>
            </a:endParaRPr>
          </a:p>
          <a:p>
            <a:pPr marL="342900" indent="-342900">
              <a:lnSpc>
                <a:spcPct val="150000"/>
              </a:lnSpc>
              <a:buFont typeface="Wingdings"/>
              <a:buChar char="Ø"/>
            </a:pPr>
            <a:r>
              <a:rPr lang="en-GB" sz="1800" dirty="0">
                <a:ea typeface="+mn-lt"/>
                <a:cs typeface="+mn-lt"/>
              </a:rPr>
              <a:t>Personal and non-personal data.</a:t>
            </a:r>
          </a:p>
          <a:p>
            <a:pPr marL="342900" indent="-342900">
              <a:lnSpc>
                <a:spcPct val="150000"/>
              </a:lnSpc>
              <a:buFont typeface="Wingdings"/>
              <a:buChar char="Ø"/>
            </a:pPr>
            <a:r>
              <a:rPr lang="en-GB" sz="1800" b="1" dirty="0">
                <a:ea typeface="+mn-lt"/>
                <a:cs typeface="+mn-lt"/>
              </a:rPr>
              <a:t>Be careful of what records you create – be mindful they could end up in the public domain - any data processed is subject to release if an individual were to submit a request. </a:t>
            </a:r>
            <a:endParaRPr lang="en-GB" b="1" dirty="0">
              <a:ea typeface="+mn-lt"/>
              <a:cs typeface="+mn-lt"/>
            </a:endParaRPr>
          </a:p>
          <a:p>
            <a:pPr marL="342900" indent="-342900">
              <a:lnSpc>
                <a:spcPct val="150000"/>
              </a:lnSpc>
              <a:buFont typeface="Wingdings"/>
              <a:buChar char="Ø"/>
            </a:pPr>
            <a:r>
              <a:rPr lang="en-GB" sz="1800" dirty="0">
                <a:ea typeface="+mn-lt"/>
                <a:cs typeface="+mn-lt"/>
              </a:rPr>
              <a:t>Very hard to exempt a record from release – must be a good reason.</a:t>
            </a:r>
            <a:endParaRPr lang="en-GB" dirty="0">
              <a:ea typeface="Calibri" panose="020F0502020204030204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5" name="black.pn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31" y="5875656"/>
            <a:ext cx="1783419" cy="945297"/>
          </a:xfrm>
          <a:prstGeom prst="rect">
            <a:avLst/>
          </a:prstGeom>
        </p:spPr>
      </p:pic>
      <p:sp>
        <p:nvSpPr>
          <p:cNvPr id="6" name="Text Box 3"/>
          <p:cNvSpPr txBox="1"/>
          <p:nvPr/>
        </p:nvSpPr>
        <p:spPr>
          <a:xfrm>
            <a:off x="166144" y="6033658"/>
            <a:ext cx="2566170" cy="59557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Ollscoil Mhá Nuad</a:t>
            </a:r>
            <a:br>
              <a:rPr lang="en-US" sz="800" b="1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b="1" dirty="0">
                <a:effectLst/>
                <a:latin typeface="Arial"/>
                <a:ea typeface="ＭＳ 明朝"/>
                <a:cs typeface="MinionPro-Regular"/>
              </a:rPr>
              <a:t>Maynooth University</a:t>
            </a:r>
            <a:endParaRPr lang="en-US" sz="1100" dirty="0">
              <a:effectLst/>
              <a:latin typeface="MinionPro-Regular"/>
              <a:ea typeface="ＭＳ 明朝"/>
              <a:cs typeface="MinionPro-Regular"/>
            </a:endParaRPr>
          </a:p>
          <a:p>
            <a:pPr marL="0" marR="0">
              <a:spcBef>
                <a:spcPts val="425"/>
              </a:spcBef>
              <a:spcAft>
                <a:spcPts val="0"/>
              </a:spcAft>
            </a:pPr>
            <a:r>
              <a:rPr lang="en-IE" sz="8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An Oifig um </a:t>
            </a:r>
            <a:r>
              <a:rPr lang="en-IE" sz="800" b="0" i="0" dirty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Chosaint</a:t>
            </a:r>
            <a:r>
              <a:rPr lang="en-IE" sz="8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IE" sz="800" b="0" i="0" dirty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Sonraí</a:t>
            </a:r>
            <a:r>
              <a:rPr lang="en-IE" sz="8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/um </a:t>
            </a:r>
            <a:r>
              <a:rPr lang="en-IE" sz="800" b="0" i="0" dirty="0" err="1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Shaor</a:t>
            </a:r>
            <a:r>
              <a:rPr lang="en-US" sz="800" dirty="0" err="1">
                <a:effectLst/>
                <a:latin typeface="Aptos" panose="020B0004020202020204" pitchFamily="34" charset="0"/>
                <a:ea typeface="ＭＳ 明朝"/>
                <a:cs typeface="MinionPro-Regular"/>
              </a:rPr>
              <a:t>áil</a:t>
            </a:r>
            <a:r>
              <a:rPr lang="en-US" sz="800" dirty="0">
                <a:effectLst/>
                <a:latin typeface="Aptos" panose="020B0004020202020204" pitchFamily="34" charset="0"/>
                <a:ea typeface="ＭＳ 明朝"/>
                <a:cs typeface="MinionPro-Regular"/>
              </a:rPr>
              <a:t> </a:t>
            </a:r>
            <a:r>
              <a:rPr lang="en-US" sz="800" dirty="0" err="1">
                <a:effectLst/>
                <a:latin typeface="Aptos" panose="020B0004020202020204" pitchFamily="34" charset="0"/>
                <a:ea typeface="ＭＳ 明朝"/>
                <a:cs typeface="MinionPro-Regular"/>
              </a:rPr>
              <a:t>Faisnéise</a:t>
            </a:r>
            <a:br>
              <a:rPr lang="en-US" sz="800" dirty="0">
                <a:effectLst/>
                <a:latin typeface="Arial"/>
                <a:ea typeface="ＭＳ 明朝"/>
                <a:cs typeface="MinionPro-Regular"/>
              </a:rPr>
            </a:br>
            <a:r>
              <a:rPr lang="en-US" sz="800" dirty="0">
                <a:effectLst/>
                <a:latin typeface="Arial"/>
                <a:ea typeface="ＭＳ 明朝"/>
                <a:cs typeface="MinionPro-Regular"/>
              </a:rPr>
              <a:t>Data Protection Office/FOI Office</a:t>
            </a:r>
            <a:endParaRPr lang="en-US" sz="1100" dirty="0">
              <a:effectLst/>
              <a:latin typeface="MinionPro-Regular"/>
              <a:ea typeface="ＭＳ 明朝"/>
              <a:cs typeface="Minion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614735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1014</Words>
  <Application>Microsoft Office PowerPoint</Application>
  <PresentationFormat>On-screen Show (4:3)</PresentationFormat>
  <Paragraphs>122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Arial</vt:lpstr>
      <vt:lpstr>Arial Unicode MS</vt:lpstr>
      <vt:lpstr>Calibri</vt:lpstr>
      <vt:lpstr>MinionPro-Regular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Mary MacCourt</cp:lastModifiedBy>
  <cp:revision>41</cp:revision>
  <dcterms:created xsi:type="dcterms:W3CDTF">2018-07-20T15:53:11Z</dcterms:created>
  <dcterms:modified xsi:type="dcterms:W3CDTF">2024-11-29T10:15:48Z</dcterms:modified>
</cp:coreProperties>
</file>