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4"/>
  </p:sldMasterIdLst>
  <p:sldIdLst>
    <p:sldId id="256" r:id="rId5"/>
    <p:sldId id="272" r:id="rId6"/>
    <p:sldId id="261" r:id="rId7"/>
    <p:sldId id="262" r:id="rId8"/>
    <p:sldId id="263" r:id="rId9"/>
    <p:sldId id="264" r:id="rId10"/>
    <p:sldId id="257" r:id="rId11"/>
    <p:sldId id="259" r:id="rId12"/>
    <p:sldId id="260" r:id="rId13"/>
    <p:sldId id="268" r:id="rId14"/>
    <p:sldId id="265" r:id="rId15"/>
    <p:sldId id="269" r:id="rId16"/>
    <p:sldId id="270" r:id="rId17"/>
    <p:sldId id="27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FF"/>
    <a:srgbClr val="FFCCFF"/>
    <a:srgbClr val="9999FF"/>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FD132D-5FB4-4B69-B3B8-3F9E93C49151}" v="4" dt="2023-04-12T15:44:30.7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6" autoAdjust="0"/>
    <p:restoredTop sz="94660"/>
  </p:normalViewPr>
  <p:slideViewPr>
    <p:cSldViewPr snapToGrid="0">
      <p:cViewPr varScale="1">
        <p:scale>
          <a:sx n="111" d="100"/>
          <a:sy n="111" d="100"/>
        </p:scale>
        <p:origin x="59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B61410-C21B-4EAB-B042-B5786E268D9A}" type="doc">
      <dgm:prSet loTypeId="urn:microsoft.com/office/officeart/2005/8/layout/vList2" loCatId="list" qsTypeId="urn:microsoft.com/office/officeart/2005/8/quickstyle/simple4" qsCatId="simple" csTypeId="urn:microsoft.com/office/officeart/2005/8/colors/accent3_2" csCatId="accent3" phldr="1"/>
      <dgm:spPr/>
      <dgm:t>
        <a:bodyPr/>
        <a:lstStyle/>
        <a:p>
          <a:endParaRPr lang="en-US"/>
        </a:p>
      </dgm:t>
    </dgm:pt>
    <dgm:pt modelId="{4C7A4E99-E100-4235-871D-9E58D416C899}">
      <dgm:prSet/>
      <dgm:spPr>
        <a:solidFill>
          <a:schemeClr val="accent1"/>
        </a:solidFill>
      </dgm:spPr>
      <dgm:t>
        <a:bodyPr/>
        <a:lstStyle/>
        <a:p>
          <a:pPr>
            <a:lnSpc>
              <a:spcPct val="100000"/>
            </a:lnSpc>
          </a:pPr>
          <a:r>
            <a:rPr lang="en-IE" dirty="0"/>
            <a:t>There are 3 Projected Income/Expenditure Ratios:</a:t>
          </a:r>
          <a:endParaRPr lang="en-US" dirty="0"/>
        </a:p>
      </dgm:t>
    </dgm:pt>
    <dgm:pt modelId="{A07EB35B-ED53-4DB4-A0E0-036A8B372BA3}" type="parTrans" cxnId="{0D7E370D-6248-45EF-A5E4-054ED6BFFB73}">
      <dgm:prSet/>
      <dgm:spPr/>
      <dgm:t>
        <a:bodyPr/>
        <a:lstStyle/>
        <a:p>
          <a:endParaRPr lang="en-US"/>
        </a:p>
      </dgm:t>
    </dgm:pt>
    <dgm:pt modelId="{8A0EDEE0-94E7-4BB5-A020-235D09E7479B}" type="sibTrans" cxnId="{0D7E370D-6248-45EF-A5E4-054ED6BFFB73}">
      <dgm:prSet/>
      <dgm:spPr/>
      <dgm:t>
        <a:bodyPr/>
        <a:lstStyle/>
        <a:p>
          <a:endParaRPr lang="en-US"/>
        </a:p>
      </dgm:t>
    </dgm:pt>
    <dgm:pt modelId="{CF8DC731-4C87-44E1-982D-3D4654ACEF07}">
      <dgm:prSet/>
      <dgm:spPr>
        <a:solidFill>
          <a:srgbClr val="FF0000"/>
        </a:solidFill>
      </dgm:spPr>
      <dgm:t>
        <a:bodyPr/>
        <a:lstStyle/>
        <a:p>
          <a:pPr>
            <a:lnSpc>
              <a:spcPct val="100000"/>
            </a:lnSpc>
          </a:pPr>
          <a:r>
            <a:rPr lang="en-IE" dirty="0"/>
            <a:t>Red</a:t>
          </a:r>
          <a:endParaRPr lang="en-US" dirty="0"/>
        </a:p>
      </dgm:t>
    </dgm:pt>
    <dgm:pt modelId="{0143B06F-3363-46D1-91C5-E9BE525038F6}" type="parTrans" cxnId="{14879992-C879-4FB0-993B-8107FBC86C45}">
      <dgm:prSet/>
      <dgm:spPr/>
      <dgm:t>
        <a:bodyPr/>
        <a:lstStyle/>
        <a:p>
          <a:endParaRPr lang="en-US"/>
        </a:p>
      </dgm:t>
    </dgm:pt>
    <dgm:pt modelId="{C2839617-C468-4640-BAF2-41D0D0010AD9}" type="sibTrans" cxnId="{14879992-C879-4FB0-993B-8107FBC86C45}">
      <dgm:prSet/>
      <dgm:spPr/>
      <dgm:t>
        <a:bodyPr/>
        <a:lstStyle/>
        <a:p>
          <a:endParaRPr lang="en-US"/>
        </a:p>
      </dgm:t>
    </dgm:pt>
    <dgm:pt modelId="{A580F43B-CA3E-40BA-8579-C2DFE0053A8E}">
      <dgm:prSet/>
      <dgm:spPr>
        <a:solidFill>
          <a:srgbClr val="FFC000"/>
        </a:solidFill>
      </dgm:spPr>
      <dgm:t>
        <a:bodyPr/>
        <a:lstStyle/>
        <a:p>
          <a:pPr>
            <a:lnSpc>
              <a:spcPct val="100000"/>
            </a:lnSpc>
          </a:pPr>
          <a:r>
            <a:rPr lang="en-IE" dirty="0"/>
            <a:t>Yellow</a:t>
          </a:r>
          <a:endParaRPr lang="en-US" dirty="0"/>
        </a:p>
      </dgm:t>
    </dgm:pt>
    <dgm:pt modelId="{78AE620C-1BF5-430F-B3F5-A4394A4B0BE2}" type="parTrans" cxnId="{7675B925-C00E-4A5B-9902-DFCDC08589FC}">
      <dgm:prSet/>
      <dgm:spPr/>
      <dgm:t>
        <a:bodyPr/>
        <a:lstStyle/>
        <a:p>
          <a:endParaRPr lang="en-US"/>
        </a:p>
      </dgm:t>
    </dgm:pt>
    <dgm:pt modelId="{093463B7-A7A3-40AD-B812-416507E66A1C}" type="sibTrans" cxnId="{7675B925-C00E-4A5B-9902-DFCDC08589FC}">
      <dgm:prSet/>
      <dgm:spPr/>
      <dgm:t>
        <a:bodyPr/>
        <a:lstStyle/>
        <a:p>
          <a:endParaRPr lang="en-US"/>
        </a:p>
      </dgm:t>
    </dgm:pt>
    <dgm:pt modelId="{C2523493-54E8-4877-946B-64600CB94273}">
      <dgm:prSet/>
      <dgm:spPr>
        <a:solidFill>
          <a:srgbClr val="00B050"/>
        </a:solidFill>
      </dgm:spPr>
      <dgm:t>
        <a:bodyPr/>
        <a:lstStyle/>
        <a:p>
          <a:pPr>
            <a:lnSpc>
              <a:spcPct val="100000"/>
            </a:lnSpc>
          </a:pPr>
          <a:r>
            <a:rPr lang="en-IE"/>
            <a:t>Green</a:t>
          </a:r>
          <a:endParaRPr lang="en-US"/>
        </a:p>
      </dgm:t>
    </dgm:pt>
    <dgm:pt modelId="{7663C6E3-5E4B-408A-8808-FD1040FF2187}" type="parTrans" cxnId="{7E2725C8-61E9-40E3-95E3-D508DDB3D437}">
      <dgm:prSet/>
      <dgm:spPr/>
      <dgm:t>
        <a:bodyPr/>
        <a:lstStyle/>
        <a:p>
          <a:endParaRPr lang="en-US"/>
        </a:p>
      </dgm:t>
    </dgm:pt>
    <dgm:pt modelId="{4C51A21B-E086-412F-8D46-B61916D17C7C}" type="sibTrans" cxnId="{7E2725C8-61E9-40E3-95E3-D508DDB3D437}">
      <dgm:prSet/>
      <dgm:spPr/>
      <dgm:t>
        <a:bodyPr/>
        <a:lstStyle/>
        <a:p>
          <a:endParaRPr lang="en-US"/>
        </a:p>
      </dgm:t>
    </dgm:pt>
    <dgm:pt modelId="{B1024AAF-6D16-4797-86B4-7D251B17F38E}" type="pres">
      <dgm:prSet presAssocID="{7BB61410-C21B-4EAB-B042-B5786E268D9A}" presName="linear" presStyleCnt="0">
        <dgm:presLayoutVars>
          <dgm:animLvl val="lvl"/>
          <dgm:resizeHandles val="exact"/>
        </dgm:presLayoutVars>
      </dgm:prSet>
      <dgm:spPr/>
    </dgm:pt>
    <dgm:pt modelId="{BACAD701-CD60-4474-BA4C-C99B4D72F3ED}" type="pres">
      <dgm:prSet presAssocID="{4C7A4E99-E100-4235-871D-9E58D416C899}" presName="parentText" presStyleLbl="node1" presStyleIdx="0" presStyleCnt="4">
        <dgm:presLayoutVars>
          <dgm:chMax val="0"/>
          <dgm:bulletEnabled val="1"/>
        </dgm:presLayoutVars>
      </dgm:prSet>
      <dgm:spPr/>
    </dgm:pt>
    <dgm:pt modelId="{5B427FD2-EF1E-47A9-AE4C-3564CFF97577}" type="pres">
      <dgm:prSet presAssocID="{8A0EDEE0-94E7-4BB5-A020-235D09E7479B}" presName="spacer" presStyleCnt="0"/>
      <dgm:spPr/>
    </dgm:pt>
    <dgm:pt modelId="{A222F117-BE70-4923-A787-E54A825F1B3B}" type="pres">
      <dgm:prSet presAssocID="{CF8DC731-4C87-44E1-982D-3D4654ACEF07}" presName="parentText" presStyleLbl="node1" presStyleIdx="1" presStyleCnt="4">
        <dgm:presLayoutVars>
          <dgm:chMax val="0"/>
          <dgm:bulletEnabled val="1"/>
        </dgm:presLayoutVars>
      </dgm:prSet>
      <dgm:spPr/>
    </dgm:pt>
    <dgm:pt modelId="{B1F3C4D1-452D-4B24-ABCB-031414D07621}" type="pres">
      <dgm:prSet presAssocID="{C2839617-C468-4640-BAF2-41D0D0010AD9}" presName="spacer" presStyleCnt="0"/>
      <dgm:spPr/>
    </dgm:pt>
    <dgm:pt modelId="{4D9EB653-663F-42A7-A712-3549FDF2FA06}" type="pres">
      <dgm:prSet presAssocID="{A580F43B-CA3E-40BA-8579-C2DFE0053A8E}" presName="parentText" presStyleLbl="node1" presStyleIdx="2" presStyleCnt="4">
        <dgm:presLayoutVars>
          <dgm:chMax val="0"/>
          <dgm:bulletEnabled val="1"/>
        </dgm:presLayoutVars>
      </dgm:prSet>
      <dgm:spPr/>
    </dgm:pt>
    <dgm:pt modelId="{B9DE6852-C448-4DEF-B6B3-F9979DAD4C25}" type="pres">
      <dgm:prSet presAssocID="{093463B7-A7A3-40AD-B812-416507E66A1C}" presName="spacer" presStyleCnt="0"/>
      <dgm:spPr/>
    </dgm:pt>
    <dgm:pt modelId="{23D4C036-DA41-403E-AB67-378B0D1E52FF}" type="pres">
      <dgm:prSet presAssocID="{C2523493-54E8-4877-946B-64600CB94273}" presName="parentText" presStyleLbl="node1" presStyleIdx="3" presStyleCnt="4">
        <dgm:presLayoutVars>
          <dgm:chMax val="0"/>
          <dgm:bulletEnabled val="1"/>
        </dgm:presLayoutVars>
      </dgm:prSet>
      <dgm:spPr/>
    </dgm:pt>
  </dgm:ptLst>
  <dgm:cxnLst>
    <dgm:cxn modelId="{0D7E370D-6248-45EF-A5E4-054ED6BFFB73}" srcId="{7BB61410-C21B-4EAB-B042-B5786E268D9A}" destId="{4C7A4E99-E100-4235-871D-9E58D416C899}" srcOrd="0" destOrd="0" parTransId="{A07EB35B-ED53-4DB4-A0E0-036A8B372BA3}" sibTransId="{8A0EDEE0-94E7-4BB5-A020-235D09E7479B}"/>
    <dgm:cxn modelId="{7675B925-C00E-4A5B-9902-DFCDC08589FC}" srcId="{7BB61410-C21B-4EAB-B042-B5786E268D9A}" destId="{A580F43B-CA3E-40BA-8579-C2DFE0053A8E}" srcOrd="2" destOrd="0" parTransId="{78AE620C-1BF5-430F-B3F5-A4394A4B0BE2}" sibTransId="{093463B7-A7A3-40AD-B812-416507E66A1C}"/>
    <dgm:cxn modelId="{E5B1AD8E-EBA0-4141-8583-102FF5087351}" type="presOf" srcId="{4C7A4E99-E100-4235-871D-9E58D416C899}" destId="{BACAD701-CD60-4474-BA4C-C99B4D72F3ED}" srcOrd="0" destOrd="0" presId="urn:microsoft.com/office/officeart/2005/8/layout/vList2"/>
    <dgm:cxn modelId="{14879992-C879-4FB0-993B-8107FBC86C45}" srcId="{7BB61410-C21B-4EAB-B042-B5786E268D9A}" destId="{CF8DC731-4C87-44E1-982D-3D4654ACEF07}" srcOrd="1" destOrd="0" parTransId="{0143B06F-3363-46D1-91C5-E9BE525038F6}" sibTransId="{C2839617-C468-4640-BAF2-41D0D0010AD9}"/>
    <dgm:cxn modelId="{9A884799-89F3-4C18-83B2-21E9ECB365E8}" type="presOf" srcId="{A580F43B-CA3E-40BA-8579-C2DFE0053A8E}" destId="{4D9EB653-663F-42A7-A712-3549FDF2FA06}" srcOrd="0" destOrd="0" presId="urn:microsoft.com/office/officeart/2005/8/layout/vList2"/>
    <dgm:cxn modelId="{8A5AA79F-3199-41EF-AAEF-C3ED814F3D7C}" type="presOf" srcId="{CF8DC731-4C87-44E1-982D-3D4654ACEF07}" destId="{A222F117-BE70-4923-A787-E54A825F1B3B}" srcOrd="0" destOrd="0" presId="urn:microsoft.com/office/officeart/2005/8/layout/vList2"/>
    <dgm:cxn modelId="{7E2725C8-61E9-40E3-95E3-D508DDB3D437}" srcId="{7BB61410-C21B-4EAB-B042-B5786E268D9A}" destId="{C2523493-54E8-4877-946B-64600CB94273}" srcOrd="3" destOrd="0" parTransId="{7663C6E3-5E4B-408A-8808-FD1040FF2187}" sibTransId="{4C51A21B-E086-412F-8D46-B61916D17C7C}"/>
    <dgm:cxn modelId="{62AB17CC-F281-4248-8E18-6AA8EB2A5598}" type="presOf" srcId="{7BB61410-C21B-4EAB-B042-B5786E268D9A}" destId="{B1024AAF-6D16-4797-86B4-7D251B17F38E}" srcOrd="0" destOrd="0" presId="urn:microsoft.com/office/officeart/2005/8/layout/vList2"/>
    <dgm:cxn modelId="{E48721E4-3BA1-4EAA-84CA-C46A672B0CB0}" type="presOf" srcId="{C2523493-54E8-4877-946B-64600CB94273}" destId="{23D4C036-DA41-403E-AB67-378B0D1E52FF}" srcOrd="0" destOrd="0" presId="urn:microsoft.com/office/officeart/2005/8/layout/vList2"/>
    <dgm:cxn modelId="{4461EFFF-EF35-472D-98E9-881D0574E555}" type="presParOf" srcId="{B1024AAF-6D16-4797-86B4-7D251B17F38E}" destId="{BACAD701-CD60-4474-BA4C-C99B4D72F3ED}" srcOrd="0" destOrd="0" presId="urn:microsoft.com/office/officeart/2005/8/layout/vList2"/>
    <dgm:cxn modelId="{B23E40EB-3C19-4A27-86D6-92BCBEE893C2}" type="presParOf" srcId="{B1024AAF-6D16-4797-86B4-7D251B17F38E}" destId="{5B427FD2-EF1E-47A9-AE4C-3564CFF97577}" srcOrd="1" destOrd="0" presId="urn:microsoft.com/office/officeart/2005/8/layout/vList2"/>
    <dgm:cxn modelId="{6788F8D3-4B81-4240-A127-BF3429D6F009}" type="presParOf" srcId="{B1024AAF-6D16-4797-86B4-7D251B17F38E}" destId="{A222F117-BE70-4923-A787-E54A825F1B3B}" srcOrd="2" destOrd="0" presId="urn:microsoft.com/office/officeart/2005/8/layout/vList2"/>
    <dgm:cxn modelId="{49B5263C-166F-42D9-A925-526C47B6082B}" type="presParOf" srcId="{B1024AAF-6D16-4797-86B4-7D251B17F38E}" destId="{B1F3C4D1-452D-4B24-ABCB-031414D07621}" srcOrd="3" destOrd="0" presId="urn:microsoft.com/office/officeart/2005/8/layout/vList2"/>
    <dgm:cxn modelId="{BD44155A-CE8E-4CFB-BA25-50901912212E}" type="presParOf" srcId="{B1024AAF-6D16-4797-86B4-7D251B17F38E}" destId="{4D9EB653-663F-42A7-A712-3549FDF2FA06}" srcOrd="4" destOrd="0" presId="urn:microsoft.com/office/officeart/2005/8/layout/vList2"/>
    <dgm:cxn modelId="{3F5E1958-62FB-4091-AF93-24B3B0477027}" type="presParOf" srcId="{B1024AAF-6D16-4797-86B4-7D251B17F38E}" destId="{B9DE6852-C448-4DEF-B6B3-F9979DAD4C25}" srcOrd="5" destOrd="0" presId="urn:microsoft.com/office/officeart/2005/8/layout/vList2"/>
    <dgm:cxn modelId="{BBF178F5-B560-4F04-82BB-A9F236026FFC}" type="presParOf" srcId="{B1024AAF-6D16-4797-86B4-7D251B17F38E}" destId="{23D4C036-DA41-403E-AB67-378B0D1E52FF}"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CAD701-CD60-4474-BA4C-C99B4D72F3ED}">
      <dsp:nvSpPr>
        <dsp:cNvPr id="0" name=""/>
        <dsp:cNvSpPr/>
      </dsp:nvSpPr>
      <dsp:spPr>
        <a:xfrm>
          <a:off x="0" y="90610"/>
          <a:ext cx="5181600" cy="952380"/>
        </a:xfrm>
        <a:prstGeom prst="round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100000"/>
            </a:lnSpc>
            <a:spcBef>
              <a:spcPct val="0"/>
            </a:spcBef>
            <a:spcAft>
              <a:spcPct val="35000"/>
            </a:spcAft>
            <a:buNone/>
          </a:pPr>
          <a:r>
            <a:rPr lang="en-IE" sz="2200" kern="1200" dirty="0"/>
            <a:t>There are 3 Projected Income/Expenditure Ratios:</a:t>
          </a:r>
          <a:endParaRPr lang="en-US" sz="2200" kern="1200" dirty="0"/>
        </a:p>
      </dsp:txBody>
      <dsp:txXfrm>
        <a:off x="46491" y="137101"/>
        <a:ext cx="5088618" cy="859398"/>
      </dsp:txXfrm>
    </dsp:sp>
    <dsp:sp modelId="{A222F117-BE70-4923-A787-E54A825F1B3B}">
      <dsp:nvSpPr>
        <dsp:cNvPr id="0" name=""/>
        <dsp:cNvSpPr/>
      </dsp:nvSpPr>
      <dsp:spPr>
        <a:xfrm>
          <a:off x="0" y="1106350"/>
          <a:ext cx="5181600" cy="952380"/>
        </a:xfrm>
        <a:prstGeom prst="roundRect">
          <a:avLst/>
        </a:prstGeom>
        <a:solidFill>
          <a:srgbClr val="FF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100000"/>
            </a:lnSpc>
            <a:spcBef>
              <a:spcPct val="0"/>
            </a:spcBef>
            <a:spcAft>
              <a:spcPct val="35000"/>
            </a:spcAft>
            <a:buNone/>
          </a:pPr>
          <a:r>
            <a:rPr lang="en-IE" sz="2200" kern="1200" dirty="0"/>
            <a:t>Red</a:t>
          </a:r>
          <a:endParaRPr lang="en-US" sz="2200" kern="1200" dirty="0"/>
        </a:p>
      </dsp:txBody>
      <dsp:txXfrm>
        <a:off x="46491" y="1152841"/>
        <a:ext cx="5088618" cy="859398"/>
      </dsp:txXfrm>
    </dsp:sp>
    <dsp:sp modelId="{4D9EB653-663F-42A7-A712-3549FDF2FA06}">
      <dsp:nvSpPr>
        <dsp:cNvPr id="0" name=""/>
        <dsp:cNvSpPr/>
      </dsp:nvSpPr>
      <dsp:spPr>
        <a:xfrm>
          <a:off x="0" y="2122090"/>
          <a:ext cx="5181600" cy="952380"/>
        </a:xfrm>
        <a:prstGeom prst="roundRect">
          <a:avLst/>
        </a:prstGeom>
        <a:solidFill>
          <a:srgbClr val="FFC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100000"/>
            </a:lnSpc>
            <a:spcBef>
              <a:spcPct val="0"/>
            </a:spcBef>
            <a:spcAft>
              <a:spcPct val="35000"/>
            </a:spcAft>
            <a:buNone/>
          </a:pPr>
          <a:r>
            <a:rPr lang="en-IE" sz="2200" kern="1200" dirty="0"/>
            <a:t>Yellow</a:t>
          </a:r>
          <a:endParaRPr lang="en-US" sz="2200" kern="1200" dirty="0"/>
        </a:p>
      </dsp:txBody>
      <dsp:txXfrm>
        <a:off x="46491" y="2168581"/>
        <a:ext cx="5088618" cy="859398"/>
      </dsp:txXfrm>
    </dsp:sp>
    <dsp:sp modelId="{23D4C036-DA41-403E-AB67-378B0D1E52FF}">
      <dsp:nvSpPr>
        <dsp:cNvPr id="0" name=""/>
        <dsp:cNvSpPr/>
      </dsp:nvSpPr>
      <dsp:spPr>
        <a:xfrm>
          <a:off x="0" y="3137831"/>
          <a:ext cx="5181600" cy="952380"/>
        </a:xfrm>
        <a:prstGeom prst="roundRect">
          <a:avLst/>
        </a:prstGeom>
        <a:solidFill>
          <a:srgbClr val="00B05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100000"/>
            </a:lnSpc>
            <a:spcBef>
              <a:spcPct val="0"/>
            </a:spcBef>
            <a:spcAft>
              <a:spcPct val="35000"/>
            </a:spcAft>
            <a:buNone/>
          </a:pPr>
          <a:r>
            <a:rPr lang="en-IE" sz="2200" kern="1200"/>
            <a:t>Green</a:t>
          </a:r>
          <a:endParaRPr lang="en-US" sz="2200" kern="1200"/>
        </a:p>
      </dsp:txBody>
      <dsp:txXfrm>
        <a:off x="46491" y="3184322"/>
        <a:ext cx="5088618" cy="85939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736A0-9F24-45BF-B389-F6478DB45CE3}"/>
              </a:ext>
            </a:extLst>
          </p:cNvPr>
          <p:cNvSpPr>
            <a:spLocks noGrp="1"/>
          </p:cNvSpPr>
          <p:nvPr>
            <p:ph type="ctrTitle"/>
          </p:nvPr>
        </p:nvSpPr>
        <p:spPr>
          <a:xfrm>
            <a:off x="1524000" y="1028700"/>
            <a:ext cx="9144000" cy="2481263"/>
          </a:xfrm>
        </p:spPr>
        <p:txBody>
          <a:bodyPr anchor="b">
            <a:normAutofit/>
          </a:bodyPr>
          <a:lstStyle>
            <a:lvl1pPr algn="ctr">
              <a:lnSpc>
                <a:spcPct val="100000"/>
              </a:lnSpc>
              <a:defRPr sz="4000" spc="750"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13D85EF-076F-4C35-862A-BAFF685DD6B5}"/>
              </a:ext>
            </a:extLst>
          </p:cNvPr>
          <p:cNvSpPr>
            <a:spLocks noGrp="1"/>
          </p:cNvSpPr>
          <p:nvPr>
            <p:ph type="subTitle" idx="1"/>
          </p:nvPr>
        </p:nvSpPr>
        <p:spPr>
          <a:xfrm>
            <a:off x="1524000" y="3824376"/>
            <a:ext cx="9144000" cy="1433423"/>
          </a:xfrm>
        </p:spPr>
        <p:txBody>
          <a:bodyPr>
            <a:normAutofit/>
          </a:bodyPr>
          <a:lstStyle>
            <a:lvl1pPr marL="0" indent="0" algn="ctr">
              <a:lnSpc>
                <a:spcPct val="150000"/>
              </a:lnSpc>
              <a:buNone/>
              <a:defRPr sz="1600" b="1"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AE221EC-BF54-4DDD-8900-F2027CDAD35C}"/>
              </a:ext>
            </a:extLst>
          </p:cNvPr>
          <p:cNvSpPr>
            <a:spLocks noGrp="1"/>
          </p:cNvSpPr>
          <p:nvPr>
            <p:ph type="dt" sz="half" idx="10"/>
          </p:nvPr>
        </p:nvSpPr>
        <p:spPr/>
        <p:txBody>
          <a:bodyPr/>
          <a:lstStyle/>
          <a:p>
            <a:fld id="{D4A213A3-10E9-421F-81BE-56E0786AB515}" type="datetime2">
              <a:rPr lang="en-US" smtClean="0"/>
              <a:t>Wednesday, April 26, 2023</a:t>
            </a:fld>
            <a:endParaRPr lang="en-US"/>
          </a:p>
        </p:txBody>
      </p:sp>
      <p:sp>
        <p:nvSpPr>
          <p:cNvPr id="5" name="Footer Placeholder 4">
            <a:extLst>
              <a:ext uri="{FF2B5EF4-FFF2-40B4-BE49-F238E27FC236}">
                <a16:creationId xmlns:a16="http://schemas.microsoft.com/office/drawing/2014/main" id="{7CD5AB69-7069-48FB-8925-F2BA84129A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29C32A-F7A5-4E3B-A28F-09C82341EB22}"/>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510692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A997B-D473-47DE-8B7B-22AB6F31E4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526035-4B81-4537-A22D-92C2E0DBB6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C2A44D-F637-4017-BAA2-77756A386D98}"/>
              </a:ext>
            </a:extLst>
          </p:cNvPr>
          <p:cNvSpPr>
            <a:spLocks noGrp="1"/>
          </p:cNvSpPr>
          <p:nvPr>
            <p:ph type="dt" sz="half" idx="10"/>
          </p:nvPr>
        </p:nvSpPr>
        <p:spPr/>
        <p:txBody>
          <a:bodyPr/>
          <a:lstStyle/>
          <a:p>
            <a:fld id="{3D5DABC0-2199-478F-BA77-33A651B6CB89}" type="datetime2">
              <a:rPr lang="en-US" smtClean="0"/>
              <a:t>Wednesday, April 26, 2023</a:t>
            </a:fld>
            <a:endParaRPr lang="en-US"/>
          </a:p>
        </p:txBody>
      </p:sp>
      <p:sp>
        <p:nvSpPr>
          <p:cNvPr id="5" name="Footer Placeholder 4">
            <a:extLst>
              <a:ext uri="{FF2B5EF4-FFF2-40B4-BE49-F238E27FC236}">
                <a16:creationId xmlns:a16="http://schemas.microsoft.com/office/drawing/2014/main" id="{EEC1DCE6-ED7D-417C-ABD4-41D61570FF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AAF19A-FDAE-446A-A6B6-128F7F96A966}"/>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3439809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96D838-45E9-4D61-AA4E-92A32B579FDA}"/>
              </a:ext>
            </a:extLst>
          </p:cNvPr>
          <p:cNvSpPr>
            <a:spLocks noGrp="1"/>
          </p:cNvSpPr>
          <p:nvPr>
            <p:ph type="title" orient="vert"/>
          </p:nvPr>
        </p:nvSpPr>
        <p:spPr>
          <a:xfrm>
            <a:off x="8724900" y="457199"/>
            <a:ext cx="2628900" cy="571976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2C3183D0-4392-4364-8A2D-C47A2AF7A87D}"/>
              </a:ext>
            </a:extLst>
          </p:cNvPr>
          <p:cNvSpPr>
            <a:spLocks noGrp="1"/>
          </p:cNvSpPr>
          <p:nvPr>
            <p:ph type="body" orient="vert" idx="1"/>
          </p:nvPr>
        </p:nvSpPr>
        <p:spPr>
          <a:xfrm>
            <a:off x="838200" y="457199"/>
            <a:ext cx="7734300" cy="5719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4A36C9-28D5-4820-84F1-E4B9F4E50FA9}"/>
              </a:ext>
            </a:extLst>
          </p:cNvPr>
          <p:cNvSpPr>
            <a:spLocks noGrp="1"/>
          </p:cNvSpPr>
          <p:nvPr>
            <p:ph type="dt" sz="half" idx="10"/>
          </p:nvPr>
        </p:nvSpPr>
        <p:spPr/>
        <p:txBody>
          <a:bodyPr/>
          <a:lstStyle/>
          <a:p>
            <a:fld id="{D72230C6-DF61-47F4-B8C5-1B70E884BF06}" type="datetime2">
              <a:rPr lang="en-US" smtClean="0"/>
              <a:t>Wednesday, April 26, 2023</a:t>
            </a:fld>
            <a:endParaRPr lang="en-US"/>
          </a:p>
        </p:txBody>
      </p:sp>
      <p:sp>
        <p:nvSpPr>
          <p:cNvPr id="5" name="Footer Placeholder 4">
            <a:extLst>
              <a:ext uri="{FF2B5EF4-FFF2-40B4-BE49-F238E27FC236}">
                <a16:creationId xmlns:a16="http://schemas.microsoft.com/office/drawing/2014/main" id="{8997EDC8-558D-4646-86D9-A5424CF2A2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B7537-E67A-411A-BBA4-061521D3D881}"/>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861963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E99D7-1EE5-4262-9359-A0E2B733116C}"/>
              </a:ext>
            </a:extLst>
          </p:cNvPr>
          <p:cNvSpPr>
            <a:spLocks noGrp="1"/>
          </p:cNvSpPr>
          <p:nvPr>
            <p:ph type="title"/>
          </p:nvPr>
        </p:nvSpPr>
        <p:spPr>
          <a:xfrm>
            <a:off x="1371600" y="793080"/>
            <a:ext cx="10240903" cy="123348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3DA1C5-272A-45C2-A11A-E7769A27D32F}"/>
              </a:ext>
            </a:extLst>
          </p:cNvPr>
          <p:cNvSpPr>
            <a:spLocks noGrp="1"/>
          </p:cNvSpPr>
          <p:nvPr>
            <p:ph idx="1"/>
          </p:nvPr>
        </p:nvSpPr>
        <p:spPr>
          <a:xfrm>
            <a:off x="1371600" y="2114939"/>
            <a:ext cx="10240903" cy="395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D63DA15-1EAB-4524-9BB7-8A7DA82A20AD}"/>
              </a:ext>
            </a:extLst>
          </p:cNvPr>
          <p:cNvSpPr>
            <a:spLocks noGrp="1"/>
          </p:cNvSpPr>
          <p:nvPr>
            <p:ph type="dt" sz="half" idx="10"/>
          </p:nvPr>
        </p:nvSpPr>
        <p:spPr/>
        <p:txBody>
          <a:bodyPr/>
          <a:lstStyle/>
          <a:p>
            <a:fld id="{6B12B50C-7EEE-46CD-BAF7-BBC4026D959A}" type="datetime2">
              <a:rPr lang="en-US" smtClean="0"/>
              <a:t>Wednesday, April 26, 2023</a:t>
            </a:fld>
            <a:endParaRPr lang="en-US"/>
          </a:p>
        </p:txBody>
      </p:sp>
      <p:sp>
        <p:nvSpPr>
          <p:cNvPr id="5" name="Footer Placeholder 4">
            <a:extLst>
              <a:ext uri="{FF2B5EF4-FFF2-40B4-BE49-F238E27FC236}">
                <a16:creationId xmlns:a16="http://schemas.microsoft.com/office/drawing/2014/main" id="{A1EB93B9-7818-489D-AFFB-B6EAD27FF1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528D36-894E-4FCB-B8BB-84DE89949B23}"/>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2281445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964F1-5687-421F-B3DF-BA3C8DADC0E6}"/>
              </a:ext>
            </a:extLst>
          </p:cNvPr>
          <p:cNvSpPr>
            <a:spLocks noGrp="1"/>
          </p:cNvSpPr>
          <p:nvPr>
            <p:ph type="title"/>
          </p:nvPr>
        </p:nvSpPr>
        <p:spPr>
          <a:xfrm>
            <a:off x="1380930" y="1709738"/>
            <a:ext cx="9966519" cy="2852737"/>
          </a:xfrm>
        </p:spPr>
        <p:txBody>
          <a:bodyPr anchor="b">
            <a:normAutofit/>
          </a:bodyPr>
          <a:lstStyle>
            <a:lvl1pPr>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DDBB876-5FD9-4964-BD37-6F05DAEBE325}"/>
              </a:ext>
            </a:extLst>
          </p:cNvPr>
          <p:cNvSpPr>
            <a:spLocks noGrp="1"/>
          </p:cNvSpPr>
          <p:nvPr>
            <p:ph type="body" idx="1" hasCustomPrompt="1"/>
          </p:nvPr>
        </p:nvSpPr>
        <p:spPr>
          <a:xfrm>
            <a:off x="1380930" y="4976327"/>
            <a:ext cx="9966520" cy="1113323"/>
          </a:xfrm>
        </p:spPr>
        <p:txBody>
          <a:bodyPr>
            <a:normAutofit/>
          </a:bodyPr>
          <a:lstStyle>
            <a:lvl1pPr marL="0" indent="0">
              <a:buNone/>
              <a:defRPr sz="12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75EA80A-FCDD-4009-9A1F-8B54817869DC}"/>
              </a:ext>
            </a:extLst>
          </p:cNvPr>
          <p:cNvSpPr>
            <a:spLocks noGrp="1"/>
          </p:cNvSpPr>
          <p:nvPr>
            <p:ph type="dt" sz="half" idx="10"/>
          </p:nvPr>
        </p:nvSpPr>
        <p:spPr/>
        <p:txBody>
          <a:bodyPr/>
          <a:lstStyle/>
          <a:p>
            <a:fld id="{8D4211C4-AE09-4254-A5E3-6DA9B099C971}" type="datetime2">
              <a:rPr lang="en-US" smtClean="0"/>
              <a:t>Wednesday, April 26, 2023</a:t>
            </a:fld>
            <a:endParaRPr lang="en-US"/>
          </a:p>
        </p:txBody>
      </p:sp>
      <p:sp>
        <p:nvSpPr>
          <p:cNvPr id="5" name="Footer Placeholder 4">
            <a:extLst>
              <a:ext uri="{FF2B5EF4-FFF2-40B4-BE49-F238E27FC236}">
                <a16:creationId xmlns:a16="http://schemas.microsoft.com/office/drawing/2014/main" id="{EA4A3422-56D9-4942-BC63-831AED91F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D4B42A-AC2C-4FD8-AD0D-BECDD3846D3A}"/>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3504324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FDAF1-8359-4A0F-91B3-03E77C670543}"/>
              </a:ext>
            </a:extLst>
          </p:cNvPr>
          <p:cNvSpPr>
            <a:spLocks noGrp="1"/>
          </p:cNvSpPr>
          <p:nvPr>
            <p:ph type="title"/>
          </p:nvPr>
        </p:nvSpPr>
        <p:spPr>
          <a:xfrm>
            <a:off x="1044054" y="457200"/>
            <a:ext cx="10309745" cy="1233488"/>
          </a:xfrm>
        </p:spPr>
        <p:txBody>
          <a:bodyPr>
            <a:normAutofit/>
          </a:bodyPr>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21E3D3-6B33-4CA0-B06B-A8BB05CAB3C4}"/>
              </a:ext>
            </a:extLst>
          </p:cNvPr>
          <p:cNvSpPr>
            <a:spLocks noGrp="1"/>
          </p:cNvSpPr>
          <p:nvPr>
            <p:ph sz="half" idx="1"/>
          </p:nvPr>
        </p:nvSpPr>
        <p:spPr>
          <a:xfrm>
            <a:off x="1044054" y="1996141"/>
            <a:ext cx="4975746" cy="4180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629C334-815D-47FD-A9B5-E871E28641C9}"/>
              </a:ext>
            </a:extLst>
          </p:cNvPr>
          <p:cNvSpPr>
            <a:spLocks noGrp="1"/>
          </p:cNvSpPr>
          <p:nvPr>
            <p:ph sz="half" idx="2"/>
          </p:nvPr>
        </p:nvSpPr>
        <p:spPr>
          <a:xfrm>
            <a:off x="6172200" y="1996141"/>
            <a:ext cx="5181600" cy="4180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97975F2-7A90-4820-B90F-D28E31A35EB8}"/>
              </a:ext>
            </a:extLst>
          </p:cNvPr>
          <p:cNvSpPr>
            <a:spLocks noGrp="1"/>
          </p:cNvSpPr>
          <p:nvPr>
            <p:ph type="dt" sz="half" idx="10"/>
          </p:nvPr>
        </p:nvSpPr>
        <p:spPr/>
        <p:txBody>
          <a:bodyPr/>
          <a:lstStyle/>
          <a:p>
            <a:fld id="{681742C3-E082-4760-93B2-E209268DD00C}" type="datetime2">
              <a:rPr lang="en-US" smtClean="0"/>
              <a:t>Wednesday, April 26, 2023</a:t>
            </a:fld>
            <a:endParaRPr lang="en-US"/>
          </a:p>
        </p:txBody>
      </p:sp>
      <p:sp>
        <p:nvSpPr>
          <p:cNvPr id="6" name="Footer Placeholder 5">
            <a:extLst>
              <a:ext uri="{FF2B5EF4-FFF2-40B4-BE49-F238E27FC236}">
                <a16:creationId xmlns:a16="http://schemas.microsoft.com/office/drawing/2014/main" id="{823CFAD5-8AF8-4610-8324-85AA062E27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808CC8-C46E-4A10-8A83-7A251067EA68}"/>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3698097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E82B8-F9D9-4F53-A4A6-F12EB5F12846}"/>
              </a:ext>
            </a:extLst>
          </p:cNvPr>
          <p:cNvSpPr>
            <a:spLocks noGrp="1"/>
          </p:cNvSpPr>
          <p:nvPr>
            <p:ph type="title"/>
          </p:nvPr>
        </p:nvSpPr>
        <p:spPr>
          <a:xfrm>
            <a:off x="1368490" y="457200"/>
            <a:ext cx="9986898" cy="1233488"/>
          </a:xfrm>
        </p:spPr>
        <p:txBody>
          <a:bodyPr>
            <a:normAutofit/>
          </a:bodyPr>
          <a:lstStyle>
            <a:lvl1pP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1F070CA-85E9-47C7-8564-FFA1AE34B9E5}"/>
              </a:ext>
            </a:extLst>
          </p:cNvPr>
          <p:cNvSpPr>
            <a:spLocks noGrp="1"/>
          </p:cNvSpPr>
          <p:nvPr>
            <p:ph type="body" idx="1"/>
          </p:nvPr>
        </p:nvSpPr>
        <p:spPr>
          <a:xfrm>
            <a:off x="1368490" y="1681163"/>
            <a:ext cx="462908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8D4B1-41B3-4BF5-9076-A16984A81FF1}"/>
              </a:ext>
            </a:extLst>
          </p:cNvPr>
          <p:cNvSpPr>
            <a:spLocks noGrp="1"/>
          </p:cNvSpPr>
          <p:nvPr>
            <p:ph sz="half" idx="2"/>
          </p:nvPr>
        </p:nvSpPr>
        <p:spPr>
          <a:xfrm>
            <a:off x="1368490" y="2505075"/>
            <a:ext cx="462908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E6A38DC-A016-4CFD-AC19-F24A9E062022}"/>
              </a:ext>
            </a:extLst>
          </p:cNvPr>
          <p:cNvSpPr>
            <a:spLocks noGrp="1"/>
          </p:cNvSpPr>
          <p:nvPr>
            <p:ph type="body" sz="quarter" idx="3"/>
          </p:nvPr>
        </p:nvSpPr>
        <p:spPr>
          <a:xfrm>
            <a:off x="6344816" y="1681163"/>
            <a:ext cx="501057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F930FA-8C00-42AB-B2D1-FE4E4BDB3C6E}"/>
              </a:ext>
            </a:extLst>
          </p:cNvPr>
          <p:cNvSpPr>
            <a:spLocks noGrp="1"/>
          </p:cNvSpPr>
          <p:nvPr>
            <p:ph sz="quarter" idx="4"/>
          </p:nvPr>
        </p:nvSpPr>
        <p:spPr>
          <a:xfrm>
            <a:off x="6344814" y="2505075"/>
            <a:ext cx="50105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E18B698E-FAE5-4F2C-AE0E-4FD281E8F30E}"/>
              </a:ext>
            </a:extLst>
          </p:cNvPr>
          <p:cNvSpPr>
            <a:spLocks noGrp="1"/>
          </p:cNvSpPr>
          <p:nvPr>
            <p:ph type="dt" sz="half" idx="10"/>
          </p:nvPr>
        </p:nvSpPr>
        <p:spPr/>
        <p:txBody>
          <a:bodyPr/>
          <a:lstStyle/>
          <a:p>
            <a:fld id="{3B6FC950-F824-48B9-B984-CAEE265865E5}" type="datetime2">
              <a:rPr lang="en-US" smtClean="0"/>
              <a:t>Wednesday, April 26, 2023</a:t>
            </a:fld>
            <a:endParaRPr lang="en-US"/>
          </a:p>
        </p:txBody>
      </p:sp>
      <p:sp>
        <p:nvSpPr>
          <p:cNvPr id="8" name="Footer Placeholder 7">
            <a:extLst>
              <a:ext uri="{FF2B5EF4-FFF2-40B4-BE49-F238E27FC236}">
                <a16:creationId xmlns:a16="http://schemas.microsoft.com/office/drawing/2014/main" id="{B5C4BB6C-CAA4-4EA8-8EA1-65ADE056F2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BB6A12-0532-47CA-B070-232141CC1064}"/>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2770623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08FA1-831E-4AD6-B0D1-BA85E67A5032}"/>
              </a:ext>
            </a:extLst>
          </p:cNvPr>
          <p:cNvSpPr>
            <a:spLocks noGrp="1"/>
          </p:cNvSpPr>
          <p:nvPr>
            <p:ph type="title"/>
          </p:nvPr>
        </p:nvSpPr>
        <p:spPr>
          <a:xfrm>
            <a:off x="1371599" y="457200"/>
            <a:ext cx="9982199" cy="1233488"/>
          </a:xfrm>
        </p:spPr>
        <p:txBody>
          <a:bodyPr>
            <a:normAutofit/>
          </a:bodyPr>
          <a:lstStyle>
            <a:lvl1pPr>
              <a:defRPr sz="32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ACE94142-C469-4B0E-8C01-C64BA28F52D2}"/>
              </a:ext>
            </a:extLst>
          </p:cNvPr>
          <p:cNvSpPr>
            <a:spLocks noGrp="1"/>
          </p:cNvSpPr>
          <p:nvPr>
            <p:ph type="dt" sz="half" idx="10"/>
          </p:nvPr>
        </p:nvSpPr>
        <p:spPr/>
        <p:txBody>
          <a:bodyPr/>
          <a:lstStyle/>
          <a:p>
            <a:fld id="{BC8E3A0F-68E7-4D17-BB84-ED1BA4F6AC6B}" type="datetime2">
              <a:rPr lang="en-US" smtClean="0"/>
              <a:t>Wednesday, April 26, 2023</a:t>
            </a:fld>
            <a:endParaRPr lang="en-US"/>
          </a:p>
        </p:txBody>
      </p:sp>
      <p:sp>
        <p:nvSpPr>
          <p:cNvPr id="4" name="Footer Placeholder 3">
            <a:extLst>
              <a:ext uri="{FF2B5EF4-FFF2-40B4-BE49-F238E27FC236}">
                <a16:creationId xmlns:a16="http://schemas.microsoft.com/office/drawing/2014/main" id="{02AAFCE6-5C7E-438F-8D4A-21E1556814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ACFD88-63EA-427F-978C-B7844D1A5E32}"/>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550267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2A4F0-76A5-4852-982B-32B3B685732E}"/>
              </a:ext>
            </a:extLst>
          </p:cNvPr>
          <p:cNvSpPr>
            <a:spLocks noGrp="1"/>
          </p:cNvSpPr>
          <p:nvPr>
            <p:ph type="dt" sz="half" idx="10"/>
          </p:nvPr>
        </p:nvSpPr>
        <p:spPr/>
        <p:txBody>
          <a:bodyPr/>
          <a:lstStyle/>
          <a:p>
            <a:fld id="{EDB7BC4F-EDA1-4BA2-BFF3-FE5B31CCB58B}" type="datetime2">
              <a:rPr lang="en-US" smtClean="0"/>
              <a:t>Wednesday, April 26, 2023</a:t>
            </a:fld>
            <a:endParaRPr lang="en-US"/>
          </a:p>
        </p:txBody>
      </p:sp>
      <p:sp>
        <p:nvSpPr>
          <p:cNvPr id="3" name="Footer Placeholder 2">
            <a:extLst>
              <a:ext uri="{FF2B5EF4-FFF2-40B4-BE49-F238E27FC236}">
                <a16:creationId xmlns:a16="http://schemas.microsoft.com/office/drawing/2014/main" id="{8750CFAE-4BEB-4272-A2E6-FDD9D6A032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3B71B7-74B7-4CF1-8FE0-F4863CD7D97C}"/>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506592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432BE-C4E5-4F12-AB53-EBEF2B76B251}"/>
              </a:ext>
            </a:extLst>
          </p:cNvPr>
          <p:cNvSpPr>
            <a:spLocks noGrp="1"/>
          </p:cNvSpPr>
          <p:nvPr>
            <p:ph type="title"/>
          </p:nvPr>
        </p:nvSpPr>
        <p:spPr>
          <a:xfrm>
            <a:off x="1318755" y="457200"/>
            <a:ext cx="3932237" cy="1921434"/>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FAE7F57-4ABF-4BA4-A892-38857A02F60D}"/>
              </a:ext>
            </a:extLst>
          </p:cNvPr>
          <p:cNvSpPr>
            <a:spLocks noGrp="1"/>
          </p:cNvSpPr>
          <p:nvPr>
            <p:ph idx="1"/>
          </p:nvPr>
        </p:nvSpPr>
        <p:spPr>
          <a:xfrm>
            <a:off x="5648130" y="987425"/>
            <a:ext cx="5707257"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32E444-E5BD-443F-AB83-84D7CE0AB768}"/>
              </a:ext>
            </a:extLst>
          </p:cNvPr>
          <p:cNvSpPr>
            <a:spLocks noGrp="1"/>
          </p:cNvSpPr>
          <p:nvPr>
            <p:ph type="body" sz="half" idx="2"/>
          </p:nvPr>
        </p:nvSpPr>
        <p:spPr>
          <a:xfrm>
            <a:off x="1318755" y="2799184"/>
            <a:ext cx="3932237" cy="306980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1998A4-FD2F-4126-99C5-E2063AE02482}"/>
              </a:ext>
            </a:extLst>
          </p:cNvPr>
          <p:cNvSpPr>
            <a:spLocks noGrp="1"/>
          </p:cNvSpPr>
          <p:nvPr>
            <p:ph type="dt" sz="half" idx="10"/>
          </p:nvPr>
        </p:nvSpPr>
        <p:spPr/>
        <p:txBody>
          <a:bodyPr/>
          <a:lstStyle/>
          <a:p>
            <a:fld id="{3AAE694C-1394-4838-A564-7380835C2E77}" type="datetime2">
              <a:rPr lang="en-US" smtClean="0"/>
              <a:t>Wednesday, April 26, 2023</a:t>
            </a:fld>
            <a:endParaRPr lang="en-US"/>
          </a:p>
        </p:txBody>
      </p:sp>
      <p:sp>
        <p:nvSpPr>
          <p:cNvPr id="6" name="Footer Placeholder 5">
            <a:extLst>
              <a:ext uri="{FF2B5EF4-FFF2-40B4-BE49-F238E27FC236}">
                <a16:creationId xmlns:a16="http://schemas.microsoft.com/office/drawing/2014/main" id="{E96457D3-F808-4DB2-9C9C-B185E71F26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31BC9B-21D1-4D2D-B02E-C887A02CA373}"/>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2687847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3EC2-2D8C-4E8D-8CC7-9676480146E2}"/>
              </a:ext>
            </a:extLst>
          </p:cNvPr>
          <p:cNvSpPr>
            <a:spLocks noGrp="1"/>
          </p:cNvSpPr>
          <p:nvPr>
            <p:ph type="title"/>
          </p:nvPr>
        </p:nvSpPr>
        <p:spPr>
          <a:xfrm>
            <a:off x="1378966" y="681135"/>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566AF89-5FBD-43DD-958D-A5C608AE2E2C}"/>
              </a:ext>
            </a:extLst>
          </p:cNvPr>
          <p:cNvSpPr>
            <a:spLocks noGrp="1"/>
          </p:cNvSpPr>
          <p:nvPr>
            <p:ph type="pic" idx="1"/>
          </p:nvPr>
        </p:nvSpPr>
        <p:spPr>
          <a:xfrm>
            <a:off x="5834742" y="858417"/>
            <a:ext cx="5520645" cy="500263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770A545-2CE6-48C4-A725-EF68A3F1BFCB}"/>
              </a:ext>
            </a:extLst>
          </p:cNvPr>
          <p:cNvSpPr>
            <a:spLocks noGrp="1"/>
          </p:cNvSpPr>
          <p:nvPr>
            <p:ph type="body" sz="half" idx="2"/>
          </p:nvPr>
        </p:nvSpPr>
        <p:spPr>
          <a:xfrm>
            <a:off x="1378966" y="2281335"/>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4466B2-6FE6-4352-BBF9-84BCD946C28B}"/>
              </a:ext>
            </a:extLst>
          </p:cNvPr>
          <p:cNvSpPr>
            <a:spLocks noGrp="1"/>
          </p:cNvSpPr>
          <p:nvPr>
            <p:ph type="dt" sz="half" idx="10"/>
          </p:nvPr>
        </p:nvSpPr>
        <p:spPr/>
        <p:txBody>
          <a:bodyPr/>
          <a:lstStyle/>
          <a:p>
            <a:fld id="{CAB84B19-1A00-4EDB-8425-E1827A377364}" type="datetime2">
              <a:rPr lang="en-US" smtClean="0"/>
              <a:t>Wednesday, April 26, 2023</a:t>
            </a:fld>
            <a:endParaRPr lang="en-US"/>
          </a:p>
        </p:txBody>
      </p:sp>
      <p:sp>
        <p:nvSpPr>
          <p:cNvPr id="6" name="Footer Placeholder 5">
            <a:extLst>
              <a:ext uri="{FF2B5EF4-FFF2-40B4-BE49-F238E27FC236}">
                <a16:creationId xmlns:a16="http://schemas.microsoft.com/office/drawing/2014/main" id="{398991BC-29A5-4182-BD83-9D99D2889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C1C78F-6633-4604-8832-8E9D2DC768BB}"/>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4229553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4C0BBB-0042-4603-A226-6117F3FD5B3C}"/>
              </a:ext>
            </a:extLst>
          </p:cNvPr>
          <p:cNvSpPr/>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44F520-2598-460E-9F91-B02F60830CA2}"/>
              </a:ext>
            </a:extLst>
          </p:cNvPr>
          <p:cNvSpPr/>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D478F2F-4F04-4604-9005-BF0CB1142512}"/>
              </a:ext>
            </a:extLst>
          </p:cNvPr>
          <p:cNvSpPr>
            <a:spLocks noGrp="1"/>
          </p:cNvSpPr>
          <p:nvPr>
            <p:ph type="title"/>
          </p:nvPr>
        </p:nvSpPr>
        <p:spPr>
          <a:xfrm>
            <a:off x="1371600" y="361666"/>
            <a:ext cx="9810376" cy="1659404"/>
          </a:xfrm>
          <a:prstGeom prst="rect">
            <a:avLst/>
          </a:prstGeom>
        </p:spPr>
        <p:txBody>
          <a:bodyPr vert="horz" lIns="0" tIns="0" rIns="0" bIns="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54A17D2-52AF-4B40-80A8-3E0DB855F297}"/>
              </a:ext>
            </a:extLst>
          </p:cNvPr>
          <p:cNvSpPr>
            <a:spLocks noGrp="1"/>
          </p:cNvSpPr>
          <p:nvPr>
            <p:ph type="body" idx="1"/>
          </p:nvPr>
        </p:nvSpPr>
        <p:spPr>
          <a:xfrm>
            <a:off x="1371600" y="2286000"/>
            <a:ext cx="9810376" cy="385781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592E0AA-D5B3-4BCF-BA69-209D9B335A06}"/>
              </a:ext>
            </a:extLst>
          </p:cNvPr>
          <p:cNvSpPr>
            <a:spLocks noGrp="1"/>
          </p:cNvSpPr>
          <p:nvPr>
            <p:ph type="dt" sz="half" idx="2"/>
          </p:nvPr>
        </p:nvSpPr>
        <p:spPr>
          <a:xfrm>
            <a:off x="7910111" y="6409170"/>
            <a:ext cx="3702392" cy="448830"/>
          </a:xfrm>
          <a:prstGeom prst="rect">
            <a:avLst/>
          </a:prstGeom>
        </p:spPr>
        <p:txBody>
          <a:bodyPr vert="horz" lIns="91440" tIns="45720" rIns="91440" bIns="45720" rtlCol="0" anchor="ctr"/>
          <a:lstStyle>
            <a:lvl1pPr algn="r">
              <a:defRPr sz="800" cap="all" spc="300" baseline="0">
                <a:solidFill>
                  <a:schemeClr val="bg1"/>
                </a:solidFill>
              </a:defRPr>
            </a:lvl1pPr>
          </a:lstStyle>
          <a:p>
            <a:fld id="{10076A27-8146-4F75-9851-A83577C6FD8A}" type="datetime2">
              <a:rPr lang="en-US" smtClean="0"/>
              <a:t>Wednesday, April 26, 2023</a:t>
            </a:fld>
            <a:endParaRPr lang="en-US"/>
          </a:p>
        </p:txBody>
      </p:sp>
      <p:sp>
        <p:nvSpPr>
          <p:cNvPr id="5" name="Footer Placeholder 4">
            <a:extLst>
              <a:ext uri="{FF2B5EF4-FFF2-40B4-BE49-F238E27FC236}">
                <a16:creationId xmlns:a16="http://schemas.microsoft.com/office/drawing/2014/main" id="{5F10A637-D86F-4FA1-985D-2D82456511B1}"/>
              </a:ext>
            </a:extLst>
          </p:cNvPr>
          <p:cNvSpPr>
            <a:spLocks noGrp="1"/>
          </p:cNvSpPr>
          <p:nvPr>
            <p:ph type="ftr" sz="quarter" idx="3"/>
          </p:nvPr>
        </p:nvSpPr>
        <p:spPr>
          <a:xfrm rot="5400000">
            <a:off x="-1828801" y="1912217"/>
            <a:ext cx="4114800" cy="457200"/>
          </a:xfrm>
          <a:prstGeom prst="rect">
            <a:avLst/>
          </a:prstGeom>
        </p:spPr>
        <p:txBody>
          <a:bodyPr vert="horz" lIns="91440" tIns="45720" rIns="91440" bIns="45720" rtlCol="0" anchor="ctr"/>
          <a:lstStyle>
            <a:lvl1pPr algn="l">
              <a:defRPr sz="800" b="1">
                <a:solidFill>
                  <a:schemeClr val="tx1"/>
                </a:solidFill>
                <a:latin typeface="+mj-lt"/>
              </a:defRPr>
            </a:lvl1pPr>
          </a:lstStyle>
          <a:p>
            <a:endParaRPr lang="en-US"/>
          </a:p>
        </p:txBody>
      </p:sp>
      <p:sp>
        <p:nvSpPr>
          <p:cNvPr id="6" name="Slide Number Placeholder 5">
            <a:extLst>
              <a:ext uri="{FF2B5EF4-FFF2-40B4-BE49-F238E27FC236}">
                <a16:creationId xmlns:a16="http://schemas.microsoft.com/office/drawing/2014/main" id="{80F2FA4D-A931-46BA-B767-29A6FD5AAD2A}"/>
              </a:ext>
            </a:extLst>
          </p:cNvPr>
          <p:cNvSpPr>
            <a:spLocks noGrp="1"/>
          </p:cNvSpPr>
          <p:nvPr>
            <p:ph type="sldNum" sz="quarter" idx="4"/>
          </p:nvPr>
        </p:nvSpPr>
        <p:spPr>
          <a:xfrm>
            <a:off x="11669678" y="6408742"/>
            <a:ext cx="438652" cy="448830"/>
          </a:xfrm>
          <a:prstGeom prst="rect">
            <a:avLst/>
          </a:prstGeom>
        </p:spPr>
        <p:txBody>
          <a:bodyPr vert="horz" lIns="91440" tIns="45720" rIns="91440" bIns="45720" rtlCol="0" anchor="ctr"/>
          <a:lstStyle>
            <a:lvl1pPr algn="r">
              <a:defRPr sz="800">
                <a:solidFill>
                  <a:schemeClr val="bg1"/>
                </a:solidFill>
              </a:defRPr>
            </a:lvl1pPr>
          </a:lstStyle>
          <a:p>
            <a:fld id="{B9EAB3BA-07EE-4B64-A177-47C30D775877}" type="slidenum">
              <a:rPr lang="en-US" smtClean="0"/>
              <a:t>‹#›</a:t>
            </a:fld>
            <a:endParaRPr lang="en-US"/>
          </a:p>
        </p:txBody>
      </p:sp>
    </p:spTree>
    <p:extLst>
      <p:ext uri="{BB962C8B-B14F-4D97-AF65-F5344CB8AC3E}">
        <p14:creationId xmlns:p14="http://schemas.microsoft.com/office/powerpoint/2010/main" val="14761658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05" r:id="rId6"/>
    <p:sldLayoutId id="2147483710" r:id="rId7"/>
    <p:sldLayoutId id="2147483706" r:id="rId8"/>
    <p:sldLayoutId id="2147483707" r:id="rId9"/>
    <p:sldLayoutId id="2147483708" r:id="rId10"/>
    <p:sldLayoutId id="2147483709" r:id="rId11"/>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5.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hyperlink" Target="https://www.publicdomainpictures.net/view-image.php?picture=various-euros&amp;image=4078&amp;large=1"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hyperlink" Target="https://creativecommons.org/licenses/by-nc/3.0/" TargetMode="External"/><Relationship Id="rId5" Type="http://schemas.openxmlformats.org/officeDocument/2006/relationships/hyperlink" Target="https://www.freepngimg.com/png/75759-sign-transparent-gold-euro-hq-image-free-png" TargetMode="Externa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4.xml"/><Relationship Id="rId7" Type="http://schemas.openxmlformats.org/officeDocument/2006/relationships/diagramColors" Target="../diagrams/colors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6" name="Rectangle 24">
            <a:extLst>
              <a:ext uri="{FF2B5EF4-FFF2-40B4-BE49-F238E27FC236}">
                <a16:creationId xmlns:a16="http://schemas.microsoft.com/office/drawing/2014/main" id="{7905BA41-EE6E-4F80-8636-447F22DD72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DBD568D-4C1F-484D-8152-A957F93E2512}"/>
              </a:ext>
            </a:extLst>
          </p:cNvPr>
          <p:cNvSpPr>
            <a:spLocks noGrp="1"/>
          </p:cNvSpPr>
          <p:nvPr>
            <p:ph type="ctrTitle"/>
          </p:nvPr>
        </p:nvSpPr>
        <p:spPr>
          <a:xfrm>
            <a:off x="1848465" y="3298722"/>
            <a:ext cx="8495070" cy="1784402"/>
          </a:xfrm>
        </p:spPr>
        <p:txBody>
          <a:bodyPr anchor="b">
            <a:normAutofit/>
          </a:bodyPr>
          <a:lstStyle/>
          <a:p>
            <a:br>
              <a:rPr lang="en-IE">
                <a:solidFill>
                  <a:srgbClr val="FFFFFF"/>
                </a:solidFill>
              </a:rPr>
            </a:br>
            <a:r>
              <a:rPr lang="en-IE">
                <a:solidFill>
                  <a:srgbClr val="FFFFFF"/>
                </a:solidFill>
              </a:rPr>
              <a:t>MU Life</a:t>
            </a:r>
            <a:endParaRPr lang="en-US">
              <a:solidFill>
                <a:srgbClr val="FFFFFF"/>
              </a:solidFill>
            </a:endParaRPr>
          </a:p>
        </p:txBody>
      </p:sp>
      <p:sp>
        <p:nvSpPr>
          <p:cNvPr id="3" name="Subtitle 2">
            <a:extLst>
              <a:ext uri="{FF2B5EF4-FFF2-40B4-BE49-F238E27FC236}">
                <a16:creationId xmlns:a16="http://schemas.microsoft.com/office/drawing/2014/main" id="{C2F34846-706A-4C1C-AC01-B12E42A24375}"/>
              </a:ext>
            </a:extLst>
          </p:cNvPr>
          <p:cNvSpPr>
            <a:spLocks noGrp="1"/>
          </p:cNvSpPr>
          <p:nvPr>
            <p:ph type="subTitle" idx="1"/>
          </p:nvPr>
        </p:nvSpPr>
        <p:spPr>
          <a:xfrm>
            <a:off x="1848465" y="5258851"/>
            <a:ext cx="8495070" cy="904005"/>
          </a:xfrm>
        </p:spPr>
        <p:txBody>
          <a:bodyPr>
            <a:normAutofit/>
          </a:bodyPr>
          <a:lstStyle/>
          <a:p>
            <a:r>
              <a:rPr lang="en-IE" dirty="0">
                <a:solidFill>
                  <a:srgbClr val="FFFFFF"/>
                </a:solidFill>
                <a:latin typeface="Arial Black" panose="020B0A04020102020204" pitchFamily="34" charset="0"/>
              </a:rPr>
              <a:t>How to submit your Budget</a:t>
            </a:r>
            <a:endParaRPr lang="en-US" dirty="0">
              <a:solidFill>
                <a:srgbClr val="FFFFFF"/>
              </a:solidFill>
              <a:latin typeface="Arial Black" panose="020B0A04020102020204" pitchFamily="34" charset="0"/>
            </a:endParaRPr>
          </a:p>
        </p:txBody>
      </p:sp>
      <p:sp>
        <p:nvSpPr>
          <p:cNvPr id="37" name="Oval 26">
            <a:extLst>
              <a:ext uri="{FF2B5EF4-FFF2-40B4-BE49-F238E27FC236}">
                <a16:creationId xmlns:a16="http://schemas.microsoft.com/office/drawing/2014/main" id="{CD7549B2-EE05-4558-8C64-AC46755F2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25914" y="889251"/>
            <a:ext cx="2140172" cy="2140172"/>
          </a:xfrm>
          <a:prstGeom prst="ellipse">
            <a:avLst/>
          </a:prstGeom>
          <a:solidFill>
            <a:srgbClr val="FFFFFF"/>
          </a:solidFill>
          <a:ln w="19050">
            <a:solidFill>
              <a:srgbClr val="FEB3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Maynooth University PNG Trans">
            <a:extLst>
              <a:ext uri="{FF2B5EF4-FFF2-40B4-BE49-F238E27FC236}">
                <a16:creationId xmlns:a16="http://schemas.microsoft.com/office/drawing/2014/main" id="{317EE1C4-A4D7-4B3A-B846-ABA9D989603C}"/>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5337115" y="1394460"/>
            <a:ext cx="1714614" cy="1007777"/>
          </a:xfrm>
          <a:prstGeom prst="rect">
            <a:avLst/>
          </a:prstGeom>
          <a:noFill/>
        </p:spPr>
      </p:pic>
      <p:pic>
        <p:nvPicPr>
          <p:cNvPr id="4" name="Audio 3">
            <a:hlinkClick r:id="" action="ppaction://media"/>
            <a:extLst>
              <a:ext uri="{FF2B5EF4-FFF2-40B4-BE49-F238E27FC236}">
                <a16:creationId xmlns:a16="http://schemas.microsoft.com/office/drawing/2014/main" id="{F4F738B9-22DC-4042-ACBB-94D20BF759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80181419"/>
      </p:ext>
    </p:extLst>
  </p:cSld>
  <p:clrMapOvr>
    <a:masterClrMapping/>
  </p:clrMapOvr>
  <mc:AlternateContent xmlns:mc="http://schemas.openxmlformats.org/markup-compatibility/2006" xmlns:p14="http://schemas.microsoft.com/office/powerpoint/2010/main">
    <mc:Choice Requires="p14">
      <p:transition spd="slow" p14:dur="2000" advTm="9676"/>
    </mc:Choice>
    <mc:Fallback xmlns="">
      <p:transition spd="slow" advTm="9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E1643-EDFE-4AC1-B01C-C085AA245841}"/>
              </a:ext>
            </a:extLst>
          </p:cNvPr>
          <p:cNvSpPr>
            <a:spLocks noGrp="1"/>
          </p:cNvSpPr>
          <p:nvPr>
            <p:ph type="title"/>
          </p:nvPr>
        </p:nvSpPr>
        <p:spPr>
          <a:xfrm>
            <a:off x="867103" y="444138"/>
            <a:ext cx="10673255" cy="1227200"/>
          </a:xfrm>
          <a:noFill/>
        </p:spPr>
        <p:txBody>
          <a:bodyPr anchor="b">
            <a:normAutofit fontScale="90000"/>
          </a:bodyPr>
          <a:lstStyle/>
          <a:p>
            <a:pPr algn="ctr"/>
            <a:br>
              <a:rPr lang="en-IE" dirty="0"/>
            </a:br>
            <a:br>
              <a:rPr lang="en-IE" dirty="0"/>
            </a:br>
            <a:br>
              <a:rPr lang="en-IE" dirty="0"/>
            </a:br>
            <a:br>
              <a:rPr lang="en-IE" dirty="0"/>
            </a:br>
            <a:br>
              <a:rPr lang="en-IE" dirty="0"/>
            </a:br>
            <a:br>
              <a:rPr lang="en-IE" dirty="0"/>
            </a:br>
            <a:br>
              <a:rPr lang="en-IE" dirty="0"/>
            </a:br>
            <a:br>
              <a:rPr lang="en-IE" dirty="0"/>
            </a:br>
            <a:br>
              <a:rPr lang="en-IE" dirty="0"/>
            </a:br>
            <a:br>
              <a:rPr lang="en-IE" dirty="0"/>
            </a:br>
            <a:br>
              <a:rPr lang="en-IE" dirty="0"/>
            </a:br>
            <a:br>
              <a:rPr lang="en-IE" dirty="0"/>
            </a:br>
            <a:br>
              <a:rPr lang="en-IE" dirty="0"/>
            </a:br>
            <a:br>
              <a:rPr lang="en-IE" dirty="0"/>
            </a:br>
            <a:br>
              <a:rPr lang="en-IE" dirty="0"/>
            </a:br>
            <a:br>
              <a:rPr lang="en-IE" sz="4400" dirty="0">
                <a:solidFill>
                  <a:srgbClr val="0070C0"/>
                </a:solidFill>
              </a:rPr>
            </a:br>
            <a:r>
              <a:rPr lang="en-IE" sz="4400" dirty="0">
                <a:solidFill>
                  <a:srgbClr val="0070C0"/>
                </a:solidFill>
              </a:rPr>
              <a:t>Points – points – points </a:t>
            </a:r>
            <a:br>
              <a:rPr lang="en-IE" dirty="0"/>
            </a:br>
            <a:endParaRPr lang="en-US" dirty="0"/>
          </a:p>
        </p:txBody>
      </p:sp>
      <p:pic>
        <p:nvPicPr>
          <p:cNvPr id="9" name="Content Placeholder 8">
            <a:extLst>
              <a:ext uri="{FF2B5EF4-FFF2-40B4-BE49-F238E27FC236}">
                <a16:creationId xmlns:a16="http://schemas.microsoft.com/office/drawing/2014/main" id="{77C29817-9773-4A5D-98C1-C35F307457FC}"/>
              </a:ext>
            </a:extLst>
          </p:cNvPr>
          <p:cNvPicPr>
            <a:picLocks noGrp="1" noChangeAspect="1"/>
          </p:cNvPicPr>
          <p:nvPr>
            <p:ph sz="half" idx="1"/>
          </p:nvPr>
        </p:nvPicPr>
        <p:blipFill>
          <a:blip r:embed="rId4"/>
          <a:stretch>
            <a:fillRect/>
          </a:stretch>
        </p:blipFill>
        <p:spPr>
          <a:xfrm>
            <a:off x="1185117" y="1671338"/>
            <a:ext cx="5154873" cy="4232526"/>
          </a:xfrm>
          <a:prstGeom prst="rect">
            <a:avLst/>
          </a:prstGeom>
          <a:noFill/>
        </p:spPr>
      </p:pic>
      <p:sp>
        <p:nvSpPr>
          <p:cNvPr id="3" name="Content Placeholder 2">
            <a:extLst>
              <a:ext uri="{FF2B5EF4-FFF2-40B4-BE49-F238E27FC236}">
                <a16:creationId xmlns:a16="http://schemas.microsoft.com/office/drawing/2014/main" id="{8BFB7B1F-B11E-4C64-80D8-2A91455AB467}"/>
              </a:ext>
            </a:extLst>
          </p:cNvPr>
          <p:cNvSpPr>
            <a:spLocks noGrp="1"/>
          </p:cNvSpPr>
          <p:nvPr>
            <p:ph sz="half" idx="2"/>
          </p:nvPr>
        </p:nvSpPr>
        <p:spPr>
          <a:xfrm>
            <a:off x="6605752" y="1671338"/>
            <a:ext cx="4774774" cy="4505624"/>
          </a:xfrm>
          <a:solidFill>
            <a:schemeClr val="bg1"/>
          </a:solidFill>
        </p:spPr>
        <p:txBody>
          <a:bodyPr>
            <a:normAutofit fontScale="92500" lnSpcReduction="10000"/>
          </a:bodyPr>
          <a:lstStyle/>
          <a:p>
            <a:pPr marL="0" indent="0">
              <a:buNone/>
            </a:pPr>
            <a:r>
              <a:rPr lang="en-IE" b="1" dirty="0">
                <a:latin typeface="+mj-lt"/>
              </a:rPr>
              <a:t>The second part of the budget submission is the points section.</a:t>
            </a:r>
          </a:p>
          <a:p>
            <a:r>
              <a:rPr lang="en-IE" b="1" dirty="0"/>
              <a:t>Points are just as</a:t>
            </a:r>
            <a:r>
              <a:rPr lang="en-IE" sz="2400" b="1" dirty="0"/>
              <a:t> </a:t>
            </a:r>
            <a:r>
              <a:rPr lang="en-IE" sz="2800" b="1" dirty="0">
                <a:solidFill>
                  <a:srgbClr val="0070C0"/>
                </a:solidFill>
              </a:rPr>
              <a:t>important </a:t>
            </a:r>
            <a:r>
              <a:rPr lang="en-IE" b="1" dirty="0"/>
              <a:t>as the budget section.  This is how you get to the top of the pecking order.  The more points the more likely you are to get what you have asked for.   Over 70 points.</a:t>
            </a:r>
          </a:p>
          <a:p>
            <a:r>
              <a:rPr lang="en-IE" b="1" dirty="0"/>
              <a:t>Some points are automatically awarded </a:t>
            </a:r>
            <a:r>
              <a:rPr lang="en-IE" b="1" dirty="0" err="1"/>
              <a:t>eg</a:t>
            </a:r>
            <a:r>
              <a:rPr lang="en-IE" b="1" dirty="0"/>
              <a:t> attending Fairs Day.  </a:t>
            </a:r>
          </a:p>
          <a:p>
            <a:r>
              <a:rPr lang="en-IE" b="1" dirty="0"/>
              <a:t>Others you will need to give us the information </a:t>
            </a:r>
            <a:r>
              <a:rPr lang="en-IE" b="1" dirty="0" err="1"/>
              <a:t>eg.</a:t>
            </a:r>
            <a:r>
              <a:rPr lang="en-IE" b="1" dirty="0"/>
              <a:t> Committee Development.</a:t>
            </a:r>
          </a:p>
          <a:p>
            <a:pPr marL="0" indent="0">
              <a:buNone/>
            </a:pPr>
            <a:endParaRPr lang="en-IE" dirty="0"/>
          </a:p>
          <a:p>
            <a:pPr marL="0" indent="0">
              <a:buNone/>
            </a:pPr>
            <a:endParaRPr lang="en-US" dirty="0"/>
          </a:p>
        </p:txBody>
      </p:sp>
      <p:pic>
        <p:nvPicPr>
          <p:cNvPr id="8" name="Audio 7">
            <a:hlinkClick r:id="" action="ppaction://media"/>
            <a:extLst>
              <a:ext uri="{FF2B5EF4-FFF2-40B4-BE49-F238E27FC236}">
                <a16:creationId xmlns:a16="http://schemas.microsoft.com/office/drawing/2014/main" id="{EC2A0957-D63C-412F-81EF-61CF5E1232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45469431"/>
      </p:ext>
    </p:extLst>
  </p:cSld>
  <p:clrMapOvr>
    <a:masterClrMapping/>
  </p:clrMapOvr>
  <mc:AlternateContent xmlns:mc="http://schemas.openxmlformats.org/markup-compatibility/2006" xmlns:p14="http://schemas.microsoft.com/office/powerpoint/2010/main">
    <mc:Choice Requires="p14">
      <p:transition spd="slow" p14:dur="2000" advTm="25599"/>
    </mc:Choice>
    <mc:Fallback xmlns="">
      <p:transition spd="slow" advTm="25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930EF30-3942-4827-8AB6-1533F3115BEE}"/>
              </a:ext>
            </a:extLst>
          </p:cNvPr>
          <p:cNvSpPr>
            <a:spLocks noGrp="1"/>
          </p:cNvSpPr>
          <p:nvPr>
            <p:ph type="title"/>
          </p:nvPr>
        </p:nvSpPr>
        <p:spPr>
          <a:xfrm>
            <a:off x="898634" y="457201"/>
            <a:ext cx="10830911" cy="583324"/>
          </a:xfrm>
          <a:gradFill>
            <a:gsLst>
              <a:gs pos="0">
                <a:schemeClr val="tx2">
                  <a:lumMod val="10000"/>
                  <a:lumOff val="90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p:spPr>
        <p:txBody>
          <a:bodyPr anchor="b">
            <a:normAutofit/>
          </a:bodyPr>
          <a:lstStyle/>
          <a:p>
            <a:pPr algn="ctr"/>
            <a:r>
              <a:rPr lang="en-IE" dirty="0"/>
              <a:t>Points automatically awarded</a:t>
            </a:r>
            <a:endParaRPr lang="en-US" dirty="0"/>
          </a:p>
        </p:txBody>
      </p:sp>
      <p:pic>
        <p:nvPicPr>
          <p:cNvPr id="2" name="Picture 1" descr="A screenshot of a computer&#10;&#10;Description automatically generated">
            <a:extLst>
              <a:ext uri="{FF2B5EF4-FFF2-40B4-BE49-F238E27FC236}">
                <a16:creationId xmlns:a16="http://schemas.microsoft.com/office/drawing/2014/main" id="{8C316AF1-8CBD-4503-ABAE-70E0AFB7D4EF}"/>
              </a:ext>
            </a:extLst>
          </p:cNvPr>
          <p:cNvPicPr>
            <a:picLocks noChangeAspect="1"/>
          </p:cNvPicPr>
          <p:nvPr/>
        </p:nvPicPr>
        <p:blipFill>
          <a:blip r:embed="rId4"/>
          <a:stretch>
            <a:fillRect/>
          </a:stretch>
        </p:blipFill>
        <p:spPr>
          <a:xfrm>
            <a:off x="1044054" y="1671145"/>
            <a:ext cx="4975746" cy="4180822"/>
          </a:xfrm>
          <a:prstGeom prst="rect">
            <a:avLst/>
          </a:prstGeom>
          <a:noFill/>
        </p:spPr>
      </p:pic>
      <p:sp>
        <p:nvSpPr>
          <p:cNvPr id="9" name="Text Placeholder 3">
            <a:extLst>
              <a:ext uri="{FF2B5EF4-FFF2-40B4-BE49-F238E27FC236}">
                <a16:creationId xmlns:a16="http://schemas.microsoft.com/office/drawing/2014/main" id="{2E4D5945-95E3-4A70-96C5-5E4985651900}"/>
              </a:ext>
            </a:extLst>
          </p:cNvPr>
          <p:cNvSpPr>
            <a:spLocks noGrp="1"/>
          </p:cNvSpPr>
          <p:nvPr>
            <p:ph sz="half" idx="2"/>
          </p:nvPr>
        </p:nvSpPr>
        <p:spPr>
          <a:xfrm>
            <a:off x="6172200" y="1671145"/>
            <a:ext cx="5181600" cy="4505818"/>
          </a:xfrm>
        </p:spPr>
        <p:txBody>
          <a:bodyPr>
            <a:normAutofit/>
          </a:bodyPr>
          <a:lstStyle/>
          <a:p>
            <a:pPr marL="0" indent="0">
              <a:lnSpc>
                <a:spcPct val="110000"/>
              </a:lnSpc>
              <a:buNone/>
            </a:pPr>
            <a:r>
              <a:rPr lang="en-IE" b="1" dirty="0"/>
              <a:t>Points are awarded automatically for the following:</a:t>
            </a:r>
          </a:p>
          <a:p>
            <a:pPr marL="285750" indent="-285750">
              <a:lnSpc>
                <a:spcPct val="110000"/>
              </a:lnSpc>
              <a:buFont typeface="Arial" panose="020B0604020202020204" pitchFamily="34" charset="0"/>
              <a:buChar char="•"/>
            </a:pPr>
            <a:r>
              <a:rPr lang="en-IE" b="1" dirty="0"/>
              <a:t>Attending training, </a:t>
            </a:r>
          </a:p>
          <a:p>
            <a:pPr marL="285750" indent="-285750">
              <a:lnSpc>
                <a:spcPct val="110000"/>
              </a:lnSpc>
              <a:buFont typeface="Arial" panose="020B0604020202020204" pitchFamily="34" charset="0"/>
              <a:buChar char="•"/>
            </a:pPr>
            <a:r>
              <a:rPr lang="en-IE" b="1" dirty="0"/>
              <a:t>Fairs Day, Open Days</a:t>
            </a:r>
          </a:p>
          <a:p>
            <a:pPr marL="285750" indent="-285750">
              <a:lnSpc>
                <a:spcPct val="110000"/>
              </a:lnSpc>
              <a:buFont typeface="Arial" panose="020B0604020202020204" pitchFamily="34" charset="0"/>
              <a:buChar char="•"/>
            </a:pPr>
            <a:r>
              <a:rPr lang="en-IE" b="1" dirty="0"/>
              <a:t>Recording income/expenditure each quarter.</a:t>
            </a:r>
          </a:p>
          <a:p>
            <a:pPr marL="285750" indent="-285750">
              <a:lnSpc>
                <a:spcPct val="110000"/>
              </a:lnSpc>
              <a:buFont typeface="Arial" panose="020B0604020202020204" pitchFamily="34" charset="0"/>
              <a:buChar char="•"/>
            </a:pPr>
            <a:r>
              <a:rPr lang="en-IE" b="1" dirty="0"/>
              <a:t>Clubs/Societies Awards – nominations/winners</a:t>
            </a:r>
          </a:p>
          <a:p>
            <a:pPr marL="285750" indent="-285750">
              <a:lnSpc>
                <a:spcPct val="110000"/>
              </a:lnSpc>
              <a:buFont typeface="Arial" panose="020B0604020202020204" pitchFamily="34" charset="0"/>
              <a:buChar char="•"/>
            </a:pPr>
            <a:r>
              <a:rPr lang="en-IE" b="1" dirty="0"/>
              <a:t>Handover documents</a:t>
            </a:r>
          </a:p>
          <a:p>
            <a:pPr marL="285750" indent="-285750">
              <a:lnSpc>
                <a:spcPct val="110000"/>
              </a:lnSpc>
              <a:buFont typeface="Arial" panose="020B0604020202020204" pitchFamily="34" charset="0"/>
              <a:buChar char="•"/>
            </a:pPr>
            <a:r>
              <a:rPr lang="en-IE" b="1" dirty="0"/>
              <a:t>Complying with C &amp; S guidelines/MU Life</a:t>
            </a:r>
            <a:endParaRPr lang="en-US" b="1" dirty="0"/>
          </a:p>
        </p:txBody>
      </p:sp>
      <p:pic>
        <p:nvPicPr>
          <p:cNvPr id="8" name="Audio 7">
            <a:hlinkClick r:id="" action="ppaction://media"/>
            <a:extLst>
              <a:ext uri="{FF2B5EF4-FFF2-40B4-BE49-F238E27FC236}">
                <a16:creationId xmlns:a16="http://schemas.microsoft.com/office/drawing/2014/main" id="{59870941-64F5-4DD9-832D-4E02155B2B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2183097"/>
      </p:ext>
    </p:extLst>
  </p:cSld>
  <p:clrMapOvr>
    <a:masterClrMapping/>
  </p:clrMapOvr>
  <mc:AlternateContent xmlns:mc="http://schemas.openxmlformats.org/markup-compatibility/2006" xmlns:p14="http://schemas.microsoft.com/office/powerpoint/2010/main">
    <mc:Choice Requires="p14">
      <p:transition spd="slow" p14:dur="2000" advTm="32676"/>
    </mc:Choice>
    <mc:Fallback xmlns="">
      <p:transition spd="slow" advTm="32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1082D-74D3-4EBE-AD6E-20B737072A66}"/>
              </a:ext>
            </a:extLst>
          </p:cNvPr>
          <p:cNvSpPr>
            <a:spLocks noGrp="1"/>
          </p:cNvSpPr>
          <p:nvPr>
            <p:ph type="title"/>
          </p:nvPr>
        </p:nvSpPr>
        <p:spPr>
          <a:xfrm>
            <a:off x="1044054" y="457200"/>
            <a:ext cx="10309745" cy="1233488"/>
          </a:xfrm>
        </p:spPr>
        <p:txBody>
          <a:bodyPr anchor="b">
            <a:normAutofit/>
          </a:bodyPr>
          <a:lstStyle/>
          <a:p>
            <a:r>
              <a:rPr lang="en-IE" dirty="0"/>
              <a:t>Points that need supporting documentation</a:t>
            </a:r>
            <a:endParaRPr lang="en-US" dirty="0"/>
          </a:p>
        </p:txBody>
      </p:sp>
      <p:pic>
        <p:nvPicPr>
          <p:cNvPr id="5" name="Content Placeholder 4">
            <a:extLst>
              <a:ext uri="{FF2B5EF4-FFF2-40B4-BE49-F238E27FC236}">
                <a16:creationId xmlns:a16="http://schemas.microsoft.com/office/drawing/2014/main" id="{F84159C8-543C-4C31-9953-8220994C3428}"/>
              </a:ext>
            </a:extLst>
          </p:cNvPr>
          <p:cNvPicPr>
            <a:picLocks noGrp="1" noChangeAspect="1"/>
          </p:cNvPicPr>
          <p:nvPr>
            <p:ph sz="half" idx="1"/>
          </p:nvPr>
        </p:nvPicPr>
        <p:blipFill>
          <a:blip r:embed="rId4"/>
          <a:stretch>
            <a:fillRect/>
          </a:stretch>
        </p:blipFill>
        <p:spPr>
          <a:xfrm>
            <a:off x="1044575" y="1996141"/>
            <a:ext cx="4975225" cy="4180822"/>
          </a:xfrm>
          <a:prstGeom prst="rect">
            <a:avLst/>
          </a:prstGeom>
          <a:noFill/>
        </p:spPr>
      </p:pic>
      <p:sp>
        <p:nvSpPr>
          <p:cNvPr id="4" name="Content Placeholder 3">
            <a:extLst>
              <a:ext uri="{FF2B5EF4-FFF2-40B4-BE49-F238E27FC236}">
                <a16:creationId xmlns:a16="http://schemas.microsoft.com/office/drawing/2014/main" id="{69DD4E9E-3F8B-43F5-8035-F2568327B0E5}"/>
              </a:ext>
            </a:extLst>
          </p:cNvPr>
          <p:cNvSpPr>
            <a:spLocks noGrp="1"/>
          </p:cNvSpPr>
          <p:nvPr>
            <p:ph sz="half" idx="2"/>
          </p:nvPr>
        </p:nvSpPr>
        <p:spPr>
          <a:xfrm>
            <a:off x="6463861" y="1996140"/>
            <a:ext cx="5188208" cy="4404659"/>
          </a:xfrm>
        </p:spPr>
        <p:txBody>
          <a:bodyPr>
            <a:normAutofit/>
          </a:bodyPr>
          <a:lstStyle/>
          <a:p>
            <a:pPr marL="0" indent="0">
              <a:lnSpc>
                <a:spcPct val="110000"/>
              </a:lnSpc>
              <a:buNone/>
            </a:pPr>
            <a:r>
              <a:rPr lang="en-IE" b="1" dirty="0"/>
              <a:t>Some sections require supporting information/documentation.</a:t>
            </a:r>
          </a:p>
          <a:p>
            <a:pPr>
              <a:lnSpc>
                <a:spcPct val="110000"/>
              </a:lnSpc>
            </a:pPr>
            <a:r>
              <a:rPr lang="en-IE" b="1" dirty="0"/>
              <a:t>Handover documents for each committee position – at least 4 documents.</a:t>
            </a:r>
          </a:p>
          <a:p>
            <a:pPr>
              <a:lnSpc>
                <a:spcPct val="110000"/>
              </a:lnSpc>
            </a:pPr>
            <a:r>
              <a:rPr lang="en-IE" b="1" dirty="0"/>
              <a:t>Committee minutes – at least 3 meetings.</a:t>
            </a:r>
          </a:p>
          <a:p>
            <a:pPr>
              <a:lnSpc>
                <a:spcPct val="110000"/>
              </a:lnSpc>
            </a:pPr>
            <a:r>
              <a:rPr lang="en-IE" b="1" dirty="0"/>
              <a:t>Publicity – use of the News/Events page on MU Life.</a:t>
            </a:r>
          </a:p>
          <a:p>
            <a:pPr>
              <a:lnSpc>
                <a:spcPct val="110000"/>
              </a:lnSpc>
            </a:pPr>
            <a:r>
              <a:rPr lang="en-IE" b="1" dirty="0"/>
              <a:t>There is the facility to upload posters, documentation for events, guest speakers, number of teams/grades etc. via the blue file box at each point section.</a:t>
            </a:r>
            <a:endParaRPr lang="en-US" b="1" dirty="0"/>
          </a:p>
        </p:txBody>
      </p:sp>
      <p:pic>
        <p:nvPicPr>
          <p:cNvPr id="8" name="Audio 7">
            <a:hlinkClick r:id="" action="ppaction://media"/>
            <a:extLst>
              <a:ext uri="{FF2B5EF4-FFF2-40B4-BE49-F238E27FC236}">
                <a16:creationId xmlns:a16="http://schemas.microsoft.com/office/drawing/2014/main" id="{868CC3FD-BCC1-4339-B788-BBE6B3E5F4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11149479"/>
      </p:ext>
    </p:extLst>
  </p:cSld>
  <p:clrMapOvr>
    <a:masterClrMapping/>
  </p:clrMapOvr>
  <mc:AlternateContent xmlns:mc="http://schemas.openxmlformats.org/markup-compatibility/2006" xmlns:p14="http://schemas.microsoft.com/office/powerpoint/2010/main">
    <mc:Choice Requires="p14">
      <p:transition spd="slow" p14:dur="2000" advTm="53696"/>
    </mc:Choice>
    <mc:Fallback xmlns="">
      <p:transition spd="slow" advTm="53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C3B94-2AEF-4937-B47A-4554282D43DB}"/>
              </a:ext>
            </a:extLst>
          </p:cNvPr>
          <p:cNvSpPr>
            <a:spLocks noGrp="1"/>
          </p:cNvSpPr>
          <p:nvPr>
            <p:ph type="title"/>
          </p:nvPr>
        </p:nvSpPr>
        <p:spPr>
          <a:xfrm>
            <a:off x="1368490" y="457200"/>
            <a:ext cx="9986898" cy="1233488"/>
          </a:xfrm>
          <a:solidFill>
            <a:srgbClr val="FFCCFF"/>
          </a:solidFill>
        </p:spPr>
        <p:txBody>
          <a:bodyPr anchor="b">
            <a:normAutofit/>
          </a:bodyPr>
          <a:lstStyle/>
          <a:p>
            <a:pPr algn="ctr"/>
            <a:r>
              <a:rPr lang="en-IE" sz="6000" dirty="0"/>
              <a:t>Checklist</a:t>
            </a:r>
            <a:endParaRPr lang="en-US" sz="6000" dirty="0"/>
          </a:p>
        </p:txBody>
      </p:sp>
      <p:sp>
        <p:nvSpPr>
          <p:cNvPr id="13" name="Text Placeholder 2">
            <a:extLst>
              <a:ext uri="{FF2B5EF4-FFF2-40B4-BE49-F238E27FC236}">
                <a16:creationId xmlns:a16="http://schemas.microsoft.com/office/drawing/2014/main" id="{A2D6C2C1-F85F-4A20-8FA7-6DC0B148F1C1}"/>
              </a:ext>
            </a:extLst>
          </p:cNvPr>
          <p:cNvSpPr>
            <a:spLocks noGrp="1"/>
          </p:cNvSpPr>
          <p:nvPr>
            <p:ph type="body" idx="1"/>
          </p:nvPr>
        </p:nvSpPr>
        <p:spPr>
          <a:xfrm>
            <a:off x="1368490" y="1681163"/>
            <a:ext cx="4629085" cy="667899"/>
          </a:xfrm>
        </p:spPr>
        <p:txBody>
          <a:bodyPr>
            <a:normAutofit fontScale="77500" lnSpcReduction="20000"/>
          </a:bodyPr>
          <a:lstStyle/>
          <a:p>
            <a:r>
              <a:rPr lang="en-IE" dirty="0"/>
              <a:t>You cannot submit your budget until you have ticked off everything on the checklist.</a:t>
            </a:r>
            <a:endParaRPr lang="en-US" dirty="0"/>
          </a:p>
        </p:txBody>
      </p:sp>
      <p:pic>
        <p:nvPicPr>
          <p:cNvPr id="6" name="Content Placeholder 5" descr="A screenshot of a social media post&#10;&#10;Description automatically generated">
            <a:extLst>
              <a:ext uri="{FF2B5EF4-FFF2-40B4-BE49-F238E27FC236}">
                <a16:creationId xmlns:a16="http://schemas.microsoft.com/office/drawing/2014/main" id="{A7878AD9-6281-4590-9BC8-2237A4A2CD4B}"/>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161670" y="2505075"/>
            <a:ext cx="4486476" cy="3684588"/>
          </a:xfrm>
          <a:noFill/>
        </p:spPr>
      </p:pic>
      <p:sp>
        <p:nvSpPr>
          <p:cNvPr id="15" name="Text Placeholder 4">
            <a:extLst>
              <a:ext uri="{FF2B5EF4-FFF2-40B4-BE49-F238E27FC236}">
                <a16:creationId xmlns:a16="http://schemas.microsoft.com/office/drawing/2014/main" id="{BBE674F7-7505-4FE8-9561-862437AFA096}"/>
              </a:ext>
            </a:extLst>
          </p:cNvPr>
          <p:cNvSpPr>
            <a:spLocks noGrp="1"/>
          </p:cNvSpPr>
          <p:nvPr>
            <p:ph type="body" sz="quarter" idx="3"/>
          </p:nvPr>
        </p:nvSpPr>
        <p:spPr>
          <a:xfrm>
            <a:off x="6344816" y="1497723"/>
            <a:ext cx="5010572" cy="1007351"/>
          </a:xfrm>
        </p:spPr>
        <p:txBody>
          <a:bodyPr>
            <a:normAutofit fontScale="77500" lnSpcReduction="20000"/>
          </a:bodyPr>
          <a:lstStyle/>
          <a:p>
            <a:r>
              <a:rPr lang="en-IE" dirty="0"/>
              <a:t>The checklist will turn green when everything has been ticked.  You will then be in a position to sign off. </a:t>
            </a:r>
            <a:endParaRPr lang="en-US" dirty="0"/>
          </a:p>
        </p:txBody>
      </p:sp>
      <p:pic>
        <p:nvPicPr>
          <p:cNvPr id="8" name="Content Placeholder 7" descr="A screenshot of a cell phone&#10;&#10;Description automatically generated">
            <a:extLst>
              <a:ext uri="{FF2B5EF4-FFF2-40B4-BE49-F238E27FC236}">
                <a16:creationId xmlns:a16="http://schemas.microsoft.com/office/drawing/2014/main" id="{34A5C775-AE99-4A21-AF96-7889B1082E7D}"/>
              </a:ext>
            </a:extLst>
          </p:cNvPr>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6669870" y="2505075"/>
            <a:ext cx="4360460" cy="3684588"/>
          </a:xfrm>
          <a:noFill/>
        </p:spPr>
      </p:pic>
      <p:pic>
        <p:nvPicPr>
          <p:cNvPr id="3" name="Audio 2">
            <a:hlinkClick r:id="" action="ppaction://media"/>
            <a:extLst>
              <a:ext uri="{FF2B5EF4-FFF2-40B4-BE49-F238E27FC236}">
                <a16:creationId xmlns:a16="http://schemas.microsoft.com/office/drawing/2014/main" id="{D4AD11DC-BE20-46F2-9412-683CC45F8C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93357150"/>
      </p:ext>
    </p:extLst>
  </p:cSld>
  <p:clrMapOvr>
    <a:masterClrMapping/>
  </p:clrMapOvr>
  <mc:AlternateContent xmlns:mc="http://schemas.openxmlformats.org/markup-compatibility/2006" xmlns:p14="http://schemas.microsoft.com/office/powerpoint/2010/main">
    <mc:Choice Requires="p14">
      <p:transition spd="slow" p14:dur="2000" advTm="22468"/>
    </mc:Choice>
    <mc:Fallback xmlns="">
      <p:transition spd="slow" advTm="22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9D7D0-9A46-44C6-B94B-AC4FFC8EEA89}"/>
              </a:ext>
            </a:extLst>
          </p:cNvPr>
          <p:cNvSpPr>
            <a:spLocks noGrp="1"/>
          </p:cNvSpPr>
          <p:nvPr>
            <p:ph type="title"/>
          </p:nvPr>
        </p:nvSpPr>
        <p:spPr>
          <a:xfrm>
            <a:off x="1318755" y="989012"/>
            <a:ext cx="3932237" cy="774474"/>
          </a:xfrm>
          <a:solidFill>
            <a:srgbClr val="6699FF"/>
          </a:solidFill>
        </p:spPr>
        <p:txBody>
          <a:bodyPr anchor="b">
            <a:normAutofit/>
          </a:bodyPr>
          <a:lstStyle/>
          <a:p>
            <a:pPr algn="ctr"/>
            <a:r>
              <a:rPr lang="en-IE" sz="4400" dirty="0"/>
              <a:t>Sign off</a:t>
            </a:r>
            <a:endParaRPr lang="en-US" sz="4400" dirty="0"/>
          </a:p>
        </p:txBody>
      </p:sp>
      <p:sp>
        <p:nvSpPr>
          <p:cNvPr id="4" name="Content Placeholder 3">
            <a:extLst>
              <a:ext uri="{FF2B5EF4-FFF2-40B4-BE49-F238E27FC236}">
                <a16:creationId xmlns:a16="http://schemas.microsoft.com/office/drawing/2014/main" id="{5A521949-175D-4A40-87D4-70FFB187BED6}"/>
              </a:ext>
            </a:extLst>
          </p:cNvPr>
          <p:cNvSpPr>
            <a:spLocks noGrp="1"/>
          </p:cNvSpPr>
          <p:nvPr>
            <p:ph type="body" sz="half" idx="2"/>
          </p:nvPr>
        </p:nvSpPr>
        <p:spPr>
          <a:xfrm>
            <a:off x="1318755" y="2111569"/>
            <a:ext cx="3932237" cy="3757419"/>
          </a:xfrm>
        </p:spPr>
        <p:txBody>
          <a:bodyPr>
            <a:normAutofit fontScale="77500" lnSpcReduction="20000"/>
          </a:bodyPr>
          <a:lstStyle/>
          <a:p>
            <a:pPr marL="285750" indent="-285750">
              <a:buFont typeface="Arial" panose="020B0604020202020204" pitchFamily="34" charset="0"/>
              <a:buChar char="•"/>
            </a:pPr>
            <a:r>
              <a:rPr lang="en-IE" sz="1800" b="1" dirty="0"/>
              <a:t>The checklist has turned Green, and you are now ready to submit your Budget for 2023.</a:t>
            </a:r>
          </a:p>
          <a:p>
            <a:pPr marL="285750" indent="-285750">
              <a:buFont typeface="Arial" panose="020B0604020202020204" pitchFamily="34" charset="0"/>
              <a:buChar char="•"/>
            </a:pPr>
            <a:r>
              <a:rPr lang="en-US" sz="1800" b="1" dirty="0"/>
              <a:t>This will require 1 core committee member to tick that they agree with the budget submission.  Ensure all committee agree with submission.</a:t>
            </a:r>
          </a:p>
          <a:p>
            <a:pPr marL="285750" indent="-285750">
              <a:buFont typeface="Arial" panose="020B0604020202020204" pitchFamily="34" charset="0"/>
              <a:buChar char="•"/>
            </a:pPr>
            <a:r>
              <a:rPr lang="en-US" sz="1800" b="1" dirty="0"/>
              <a:t>Ensure all core committee members have access to the budget page.</a:t>
            </a:r>
          </a:p>
          <a:p>
            <a:pPr marL="285750" indent="-285750">
              <a:buFont typeface="Arial" panose="020B0604020202020204" pitchFamily="34" charset="0"/>
              <a:buChar char="•"/>
            </a:pPr>
            <a:r>
              <a:rPr lang="en-US" sz="1800" b="1" dirty="0"/>
              <a:t>Note: An ordinary committee member cannot sign off on the budget.</a:t>
            </a:r>
          </a:p>
          <a:p>
            <a:pPr marL="285750" indent="-285750">
              <a:buFont typeface="Arial" panose="020B0604020202020204" pitchFamily="34" charset="0"/>
              <a:buChar char="•"/>
            </a:pPr>
            <a:r>
              <a:rPr lang="en-US" sz="1800" b="1" dirty="0"/>
              <a:t>Click the blue submit budget button. </a:t>
            </a:r>
          </a:p>
          <a:p>
            <a:pPr marL="285750" indent="-285750">
              <a:buFont typeface="Arial" panose="020B0604020202020204" pitchFamily="34" charset="0"/>
              <a:buChar char="•"/>
            </a:pPr>
            <a:r>
              <a:rPr lang="en-IE" sz="2600" b="1" dirty="0"/>
              <a:t>Budget submission deadline – Friday 2</a:t>
            </a:r>
            <a:r>
              <a:rPr lang="en-IE" sz="2600" b="1" baseline="30000" dirty="0"/>
              <a:t>nd</a:t>
            </a:r>
            <a:r>
              <a:rPr lang="en-IE" sz="2600" b="1" dirty="0"/>
              <a:t> June, 2pm</a:t>
            </a:r>
          </a:p>
        </p:txBody>
      </p:sp>
      <p:pic>
        <p:nvPicPr>
          <p:cNvPr id="9" name="Audio 8">
            <a:hlinkClick r:id="" action="ppaction://media"/>
            <a:extLst>
              <a:ext uri="{FF2B5EF4-FFF2-40B4-BE49-F238E27FC236}">
                <a16:creationId xmlns:a16="http://schemas.microsoft.com/office/drawing/2014/main" id="{630D4201-9F22-476D-BB10-9A20C4EA71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6" name="Content Placeholder 7" descr="A screenshot of a cell phone&#10;&#10;Description automatically generated">
            <a:extLst>
              <a:ext uri="{FF2B5EF4-FFF2-40B4-BE49-F238E27FC236}">
                <a16:creationId xmlns:a16="http://schemas.microsoft.com/office/drawing/2014/main" id="{96247225-096A-FF64-E183-6F9FEE8A34EA}"/>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659437" y="789622"/>
            <a:ext cx="5707063" cy="4825885"/>
          </a:xfrm>
          <a:noFill/>
        </p:spPr>
      </p:pic>
    </p:spTree>
    <p:extLst>
      <p:ext uri="{BB962C8B-B14F-4D97-AF65-F5344CB8AC3E}">
        <p14:creationId xmlns:p14="http://schemas.microsoft.com/office/powerpoint/2010/main" val="3731657371"/>
      </p:ext>
    </p:extLst>
  </p:cSld>
  <p:clrMapOvr>
    <a:masterClrMapping/>
  </p:clrMapOvr>
  <mc:AlternateContent xmlns:mc="http://schemas.openxmlformats.org/markup-compatibility/2006" xmlns:p14="http://schemas.microsoft.com/office/powerpoint/2010/main">
    <mc:Choice Requires="p14">
      <p:transition spd="slow" p14:dur="2000" advTm="32125"/>
    </mc:Choice>
    <mc:Fallback xmlns="">
      <p:transition spd="slow" advTm="32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3">
            <a:extLst>
              <a:ext uri="{FF2B5EF4-FFF2-40B4-BE49-F238E27FC236}">
                <a16:creationId xmlns:a16="http://schemas.microsoft.com/office/drawing/2014/main" id="{93DAF4AA-9270-40B5-B73C-B11B9A92F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E2B113-65F6-44AE-78B8-1D1F95656DFE}"/>
              </a:ext>
            </a:extLst>
          </p:cNvPr>
          <p:cNvSpPr>
            <a:spLocks noGrp="1"/>
          </p:cNvSpPr>
          <p:nvPr>
            <p:ph type="title"/>
          </p:nvPr>
        </p:nvSpPr>
        <p:spPr>
          <a:xfrm>
            <a:off x="1371598" y="462743"/>
            <a:ext cx="5327375" cy="673330"/>
          </a:xfrm>
        </p:spPr>
        <p:txBody>
          <a:bodyPr anchor="b">
            <a:normAutofit/>
          </a:bodyPr>
          <a:lstStyle/>
          <a:p>
            <a:r>
              <a:rPr lang="en-IE" dirty="0"/>
              <a:t>Capitation</a:t>
            </a:r>
          </a:p>
        </p:txBody>
      </p:sp>
      <p:sp>
        <p:nvSpPr>
          <p:cNvPr id="3" name="Content Placeholder 2">
            <a:extLst>
              <a:ext uri="{FF2B5EF4-FFF2-40B4-BE49-F238E27FC236}">
                <a16:creationId xmlns:a16="http://schemas.microsoft.com/office/drawing/2014/main" id="{4441D85D-3628-1F74-5C94-AB86A74F4FD2}"/>
              </a:ext>
            </a:extLst>
          </p:cNvPr>
          <p:cNvSpPr>
            <a:spLocks noGrp="1"/>
          </p:cNvSpPr>
          <p:nvPr>
            <p:ph idx="1"/>
          </p:nvPr>
        </p:nvSpPr>
        <p:spPr>
          <a:xfrm>
            <a:off x="350983" y="1302327"/>
            <a:ext cx="7564582" cy="5092930"/>
          </a:xfrm>
        </p:spPr>
        <p:txBody>
          <a:bodyPr>
            <a:normAutofit/>
          </a:bodyPr>
          <a:lstStyle/>
          <a:p>
            <a:pPr>
              <a:lnSpc>
                <a:spcPct val="110000"/>
              </a:lnSpc>
            </a:pPr>
            <a:r>
              <a:rPr lang="en-IE" sz="1600" dirty="0">
                <a:latin typeface="Arial" panose="020B0604020202020204" pitchFamily="34" charset="0"/>
                <a:cs typeface="Arial" panose="020B0604020202020204" pitchFamily="34" charset="0"/>
              </a:rPr>
              <a:t>This is the name given to the Money that the University give to Clubs and Societies to run for the year.</a:t>
            </a:r>
          </a:p>
          <a:p>
            <a:pPr>
              <a:lnSpc>
                <a:spcPct val="110000"/>
              </a:lnSpc>
            </a:pPr>
            <a:r>
              <a:rPr lang="en-IE" sz="1600" dirty="0">
                <a:latin typeface="Arial" panose="020B0604020202020204" pitchFamily="34" charset="0"/>
                <a:cs typeface="Arial" panose="020B0604020202020204" pitchFamily="34" charset="0"/>
              </a:rPr>
              <a:t>The name comes from “Per Capita” meaning per head. When you pay your Student Fees at the start of the year the University take a percentage of those fees and give this money to Clubs and Societies to run for the year.</a:t>
            </a:r>
          </a:p>
          <a:p>
            <a:pPr>
              <a:lnSpc>
                <a:spcPct val="110000"/>
              </a:lnSpc>
            </a:pPr>
            <a:r>
              <a:rPr lang="en-IE" sz="1600" dirty="0">
                <a:latin typeface="Arial" panose="020B0604020202020204" pitchFamily="34" charset="0"/>
                <a:cs typeface="Arial" panose="020B0604020202020204" pitchFamily="34" charset="0"/>
              </a:rPr>
              <a:t>Capitation money is Student Money and is also Public Money and must be accounted for.</a:t>
            </a:r>
          </a:p>
          <a:p>
            <a:pPr>
              <a:lnSpc>
                <a:spcPct val="110000"/>
              </a:lnSpc>
            </a:pPr>
            <a:r>
              <a:rPr lang="en-IE" sz="1600" dirty="0">
                <a:latin typeface="Arial" panose="020B0604020202020204" pitchFamily="34" charset="0"/>
                <a:cs typeface="Arial" panose="020B0604020202020204" pitchFamily="34" charset="0"/>
              </a:rPr>
              <a:t>Capitation will never fully fund the running of your C/S, you are expected to raise 50% of what it takes to run your C</a:t>
            </a:r>
            <a:r>
              <a:rPr lang="en-IE" sz="1600">
                <a:latin typeface="Arial" panose="020B0604020202020204" pitchFamily="34" charset="0"/>
                <a:cs typeface="Arial" panose="020B0604020202020204" pitchFamily="34" charset="0"/>
              </a:rPr>
              <a:t>/S.</a:t>
            </a:r>
            <a:endParaRPr lang="en-IE" sz="1600" dirty="0">
              <a:latin typeface="Arial" panose="020B0604020202020204" pitchFamily="34" charset="0"/>
              <a:cs typeface="Arial" panose="020B0604020202020204" pitchFamily="34" charset="0"/>
            </a:endParaRPr>
          </a:p>
          <a:p>
            <a:pPr>
              <a:lnSpc>
                <a:spcPct val="110000"/>
              </a:lnSpc>
            </a:pPr>
            <a:r>
              <a:rPr lang="en-IE" sz="1600" dirty="0">
                <a:latin typeface="Arial" panose="020B0604020202020204" pitchFamily="34" charset="0"/>
                <a:cs typeface="Arial" panose="020B0604020202020204" pitchFamily="34" charset="0"/>
              </a:rPr>
              <a:t>This year the University gave Clubs and Societies €311,747 in Core Capitation and €171,098 in Coaching.  All of this money must be accounted for at the end of this Academic Year.</a:t>
            </a:r>
          </a:p>
          <a:p>
            <a:pPr>
              <a:lnSpc>
                <a:spcPct val="110000"/>
              </a:lnSpc>
            </a:pPr>
            <a:r>
              <a:rPr lang="en-IE" sz="1600" dirty="0">
                <a:latin typeface="Arial" panose="020B0604020202020204" pitchFamily="34" charset="0"/>
                <a:cs typeface="Arial" panose="020B0604020202020204" pitchFamily="34" charset="0"/>
              </a:rPr>
              <a:t>Any Capitation that is not drawn down on </a:t>
            </a:r>
            <a:r>
              <a:rPr lang="en-IE" sz="1600" dirty="0" err="1">
                <a:latin typeface="Arial" panose="020B0604020202020204" pitchFamily="34" charset="0"/>
                <a:cs typeface="Arial" panose="020B0604020202020204" pitchFamily="34" charset="0"/>
              </a:rPr>
              <a:t>MULife</a:t>
            </a:r>
            <a:r>
              <a:rPr lang="en-IE" sz="1600" dirty="0">
                <a:latin typeface="Arial" panose="020B0604020202020204" pitchFamily="34" charset="0"/>
                <a:cs typeface="Arial" panose="020B0604020202020204" pitchFamily="34" charset="0"/>
              </a:rPr>
              <a:t> will be lost by the C/S, if you don’t use it, you will lose it. This money will go back into the Pot for next year’s budget run.</a:t>
            </a:r>
          </a:p>
          <a:p>
            <a:pPr>
              <a:lnSpc>
                <a:spcPct val="110000"/>
              </a:lnSpc>
            </a:pPr>
            <a:endParaRPr lang="en-IE" sz="1100" dirty="0"/>
          </a:p>
          <a:p>
            <a:pPr>
              <a:lnSpc>
                <a:spcPct val="110000"/>
              </a:lnSpc>
            </a:pPr>
            <a:endParaRPr lang="en-IE" sz="1100" dirty="0"/>
          </a:p>
        </p:txBody>
      </p:sp>
      <p:sp>
        <p:nvSpPr>
          <p:cNvPr id="23" name="Rectangle 25">
            <a:extLst>
              <a:ext uri="{FF2B5EF4-FFF2-40B4-BE49-F238E27FC236}">
                <a16:creationId xmlns:a16="http://schemas.microsoft.com/office/drawing/2014/main" id="{31D5E60A-D6B1-4F21-A993-313958AF0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15300" y="-4"/>
            <a:ext cx="4076699" cy="6858003"/>
          </a:xfrm>
          <a:prstGeom prst="rect">
            <a:avLst/>
          </a:prstGeom>
          <a:gradFill>
            <a:gsLst>
              <a:gs pos="8000">
                <a:schemeClr val="accent6"/>
              </a:gs>
              <a:gs pos="100000">
                <a:schemeClr val="accent5">
                  <a:alpha val="90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B7BB16B-E108-4C64-97D5-7AC67CC5E2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724863" y="1390436"/>
            <a:ext cx="6857572" cy="4076700"/>
          </a:xfrm>
          <a:prstGeom prst="rect">
            <a:avLst/>
          </a:prstGeom>
          <a:gradFill>
            <a:gsLst>
              <a:gs pos="0">
                <a:schemeClr val="accent4">
                  <a:alpha val="13000"/>
                </a:schemeClr>
              </a:gs>
              <a:gs pos="99000">
                <a:schemeClr val="accent2">
                  <a:alpha val="5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A5F6A003-4671-4F7B-A12E-2946D61E43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785110" y="1451112"/>
            <a:ext cx="6858001" cy="3955771"/>
          </a:xfrm>
          <a:prstGeom prst="rect">
            <a:avLst/>
          </a:prstGeom>
          <a:gradFill>
            <a:gsLst>
              <a:gs pos="0">
                <a:schemeClr val="accent6">
                  <a:alpha val="0"/>
                </a:schemeClr>
              </a:gs>
              <a:gs pos="72000">
                <a:schemeClr val="tx2">
                  <a:lumMod val="75000"/>
                  <a:lumOff val="25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Letter, calendar&#10;&#10;Description automatically generated">
            <a:extLst>
              <a:ext uri="{FF2B5EF4-FFF2-40B4-BE49-F238E27FC236}">
                <a16:creationId xmlns:a16="http://schemas.microsoft.com/office/drawing/2014/main" id="{697373E8-5FFF-69E4-8277-99D2AF2B11B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7395" r="40210" b="1"/>
          <a:stretch/>
        </p:blipFill>
        <p:spPr>
          <a:xfrm>
            <a:off x="8236222" y="73891"/>
            <a:ext cx="3835705" cy="6622473"/>
          </a:xfrm>
          <a:prstGeom prst="rect">
            <a:avLst/>
          </a:prstGeom>
        </p:spPr>
      </p:pic>
      <p:pic>
        <p:nvPicPr>
          <p:cNvPr id="6" name="Picture 5" descr="Icon&#10;&#10;Description automatically generated with medium confidence">
            <a:extLst>
              <a:ext uri="{FF2B5EF4-FFF2-40B4-BE49-F238E27FC236}">
                <a16:creationId xmlns:a16="http://schemas.microsoft.com/office/drawing/2014/main" id="{11D5890F-04C0-26FA-39CC-23EC3C513E8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20072" y="73891"/>
            <a:ext cx="1082297" cy="1145309"/>
          </a:xfrm>
          <a:prstGeom prst="rect">
            <a:avLst/>
          </a:prstGeom>
        </p:spPr>
      </p:pic>
      <p:sp>
        <p:nvSpPr>
          <p:cNvPr id="7" name="TextBox 6">
            <a:extLst>
              <a:ext uri="{FF2B5EF4-FFF2-40B4-BE49-F238E27FC236}">
                <a16:creationId xmlns:a16="http://schemas.microsoft.com/office/drawing/2014/main" id="{A498C2AF-6800-A33C-B77B-A8ECB526EBD8}"/>
              </a:ext>
            </a:extLst>
          </p:cNvPr>
          <p:cNvSpPr txBox="1"/>
          <p:nvPr/>
        </p:nvSpPr>
        <p:spPr>
          <a:xfrm>
            <a:off x="7444509" y="7043112"/>
            <a:ext cx="1245746" cy="646331"/>
          </a:xfrm>
          <a:prstGeom prst="rect">
            <a:avLst/>
          </a:prstGeom>
          <a:noFill/>
        </p:spPr>
        <p:txBody>
          <a:bodyPr wrap="square" rtlCol="0">
            <a:spAutoFit/>
          </a:bodyPr>
          <a:lstStyle/>
          <a:p>
            <a:pPr>
              <a:spcAft>
                <a:spcPts val="600"/>
              </a:spcAft>
            </a:pPr>
            <a:r>
              <a:rPr lang="en-IE" sz="900" dirty="0">
                <a:hlinkClick r:id="rId5" tooltip="https://www.freepngimg.com/png/75759-sign-transparent-gold-euro-hq-image-free-png"/>
              </a:rPr>
              <a:t>This Photo</a:t>
            </a:r>
            <a:r>
              <a:rPr lang="en-IE" sz="900" dirty="0"/>
              <a:t> by Unknown Author is licensed under </a:t>
            </a:r>
            <a:r>
              <a:rPr lang="en-IE" sz="900" dirty="0">
                <a:hlinkClick r:id="rId6" tooltip="https://creativecommons.org/licenses/by-nc/3.0/"/>
              </a:rPr>
              <a:t>CC BY-NC</a:t>
            </a:r>
            <a:endParaRPr lang="en-IE" sz="900"/>
          </a:p>
        </p:txBody>
      </p:sp>
    </p:spTree>
    <p:extLst>
      <p:ext uri="{BB962C8B-B14F-4D97-AF65-F5344CB8AC3E}">
        <p14:creationId xmlns:p14="http://schemas.microsoft.com/office/powerpoint/2010/main" val="3455267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3D8B5EE-F12B-4E6D-BF63-45D4DDD9DCC9}"/>
              </a:ext>
            </a:extLst>
          </p:cNvPr>
          <p:cNvSpPr>
            <a:spLocks noGrp="1"/>
          </p:cNvSpPr>
          <p:nvPr>
            <p:ph type="title"/>
          </p:nvPr>
        </p:nvSpPr>
        <p:spPr>
          <a:xfrm>
            <a:off x="1044054" y="457200"/>
            <a:ext cx="10309745" cy="1233488"/>
          </a:xfrm>
        </p:spPr>
        <p:txBody>
          <a:bodyPr anchor="b">
            <a:normAutofit/>
          </a:bodyPr>
          <a:lstStyle/>
          <a:p>
            <a:r>
              <a:rPr lang="en-IE" dirty="0"/>
              <a:t>Upload all income</a:t>
            </a:r>
            <a:endParaRPr lang="en-US" dirty="0"/>
          </a:p>
        </p:txBody>
      </p:sp>
      <p:pic>
        <p:nvPicPr>
          <p:cNvPr id="13" name="Picture 12">
            <a:extLst>
              <a:ext uri="{FF2B5EF4-FFF2-40B4-BE49-F238E27FC236}">
                <a16:creationId xmlns:a16="http://schemas.microsoft.com/office/drawing/2014/main" id="{D7EA62AF-48D5-4EB1-B284-41FF27EC11F6}"/>
              </a:ext>
            </a:extLst>
          </p:cNvPr>
          <p:cNvPicPr>
            <a:picLocks noChangeAspect="1"/>
          </p:cNvPicPr>
          <p:nvPr/>
        </p:nvPicPr>
        <p:blipFill>
          <a:blip r:embed="rId4"/>
          <a:stretch>
            <a:fillRect/>
          </a:stretch>
        </p:blipFill>
        <p:spPr>
          <a:xfrm>
            <a:off x="1044054" y="1996141"/>
            <a:ext cx="4975746" cy="3489839"/>
          </a:xfrm>
          <a:prstGeom prst="rect">
            <a:avLst/>
          </a:prstGeom>
          <a:noFill/>
        </p:spPr>
      </p:pic>
      <p:sp>
        <p:nvSpPr>
          <p:cNvPr id="12" name="Text Placeholder 3">
            <a:extLst>
              <a:ext uri="{FF2B5EF4-FFF2-40B4-BE49-F238E27FC236}">
                <a16:creationId xmlns:a16="http://schemas.microsoft.com/office/drawing/2014/main" id="{43D1D578-65AA-4035-84A8-1D242C1A92C0}"/>
              </a:ext>
            </a:extLst>
          </p:cNvPr>
          <p:cNvSpPr>
            <a:spLocks noGrp="1"/>
          </p:cNvSpPr>
          <p:nvPr>
            <p:ph sz="half" idx="2"/>
          </p:nvPr>
        </p:nvSpPr>
        <p:spPr>
          <a:xfrm>
            <a:off x="6172200" y="1996141"/>
            <a:ext cx="5181600" cy="4180822"/>
          </a:xfrm>
        </p:spPr>
        <p:txBody>
          <a:bodyPr>
            <a:normAutofit fontScale="92500"/>
          </a:bodyPr>
          <a:lstStyle/>
          <a:p>
            <a:r>
              <a:rPr lang="en-IE" sz="2400" b="1" dirty="0">
                <a:latin typeface="Arial Narrow" panose="020B0606020202030204" pitchFamily="34" charset="0"/>
              </a:rPr>
              <a:t>All Income collected should be recorded : </a:t>
            </a:r>
          </a:p>
          <a:p>
            <a:pPr marL="457200" indent="-457200">
              <a:buFont typeface="Arial" panose="020B0604020202020204" pitchFamily="34" charset="0"/>
              <a:buChar char="•"/>
            </a:pPr>
            <a:r>
              <a:rPr lang="en-IE" sz="2400" b="1" dirty="0">
                <a:latin typeface="Arial Narrow" panose="020B0606020202030204" pitchFamily="34" charset="0"/>
              </a:rPr>
              <a:t>Membership</a:t>
            </a:r>
          </a:p>
          <a:p>
            <a:pPr marL="457200" indent="-457200">
              <a:buFont typeface="Arial" panose="020B0604020202020204" pitchFamily="34" charset="0"/>
              <a:buChar char="•"/>
            </a:pPr>
            <a:r>
              <a:rPr lang="en-IE" sz="2400" b="1" dirty="0">
                <a:latin typeface="Arial Narrow" panose="020B0606020202030204" pitchFamily="34" charset="0"/>
              </a:rPr>
              <a:t>Hoodies/gear</a:t>
            </a:r>
          </a:p>
          <a:p>
            <a:pPr marL="457200" indent="-457200">
              <a:buFont typeface="Arial" panose="020B0604020202020204" pitchFamily="34" charset="0"/>
              <a:buChar char="•"/>
            </a:pPr>
            <a:r>
              <a:rPr lang="en-IE" sz="2400" b="1" dirty="0">
                <a:latin typeface="Arial Narrow" panose="020B0606020202030204" pitchFamily="34" charset="0"/>
              </a:rPr>
              <a:t>Transport</a:t>
            </a:r>
          </a:p>
          <a:p>
            <a:pPr marL="457200" indent="-457200">
              <a:buFont typeface="Arial" panose="020B0604020202020204" pitchFamily="34" charset="0"/>
              <a:buChar char="•"/>
            </a:pPr>
            <a:r>
              <a:rPr lang="en-IE" sz="2400" b="1" dirty="0">
                <a:latin typeface="Arial Narrow" panose="020B0606020202030204" pitchFamily="34" charset="0"/>
              </a:rPr>
              <a:t>Accommodation</a:t>
            </a:r>
            <a:r>
              <a:rPr lang="en-US" sz="2400" b="1" dirty="0">
                <a:latin typeface="Arial Narrow" panose="020B0606020202030204" pitchFamily="34" charset="0"/>
              </a:rPr>
              <a:t>  </a:t>
            </a:r>
          </a:p>
          <a:p>
            <a:pPr marL="457200" indent="-457200">
              <a:buFont typeface="Arial" panose="020B0604020202020204" pitchFamily="34" charset="0"/>
              <a:buChar char="•"/>
            </a:pPr>
            <a:r>
              <a:rPr lang="en-US" sz="2400" b="1" dirty="0">
                <a:latin typeface="Arial Narrow" panose="020B0606020202030204" pitchFamily="34" charset="0"/>
              </a:rPr>
              <a:t>Any money collected from your members </a:t>
            </a:r>
          </a:p>
          <a:p>
            <a:pPr marL="457200" indent="-457200">
              <a:buFont typeface="Arial" panose="020B0604020202020204" pitchFamily="34" charset="0"/>
              <a:buChar char="•"/>
            </a:pPr>
            <a:r>
              <a:rPr lang="en-US" sz="2400" b="1" dirty="0">
                <a:latin typeface="Arial Narrow" panose="020B0606020202030204" pitchFamily="34" charset="0"/>
              </a:rPr>
              <a:t>Sponsorship</a:t>
            </a:r>
          </a:p>
          <a:p>
            <a:pPr marL="457200" indent="-457200">
              <a:buFont typeface="Arial" panose="020B0604020202020204" pitchFamily="34" charset="0"/>
              <a:buChar char="•"/>
            </a:pPr>
            <a:r>
              <a:rPr lang="en-US" sz="2400" b="1" dirty="0">
                <a:latin typeface="Arial Narrow" panose="020B0606020202030204" pitchFamily="34" charset="0"/>
              </a:rPr>
              <a:t>Fundraising</a:t>
            </a:r>
            <a:endParaRPr lang="en-IE" sz="2400" b="1" dirty="0">
              <a:latin typeface="Arial Narrow" panose="020B0606020202030204" pitchFamily="34" charset="0"/>
            </a:endParaRPr>
          </a:p>
        </p:txBody>
      </p:sp>
      <p:pic>
        <p:nvPicPr>
          <p:cNvPr id="6" name="Audio 5">
            <a:hlinkClick r:id="" action="ppaction://media"/>
            <a:extLst>
              <a:ext uri="{FF2B5EF4-FFF2-40B4-BE49-F238E27FC236}">
                <a16:creationId xmlns:a16="http://schemas.microsoft.com/office/drawing/2014/main" id="{C7F07809-FF62-472F-9DFC-A88B5E29A8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8348158"/>
      </p:ext>
    </p:extLst>
  </p:cSld>
  <p:clrMapOvr>
    <a:masterClrMapping/>
  </p:clrMapOvr>
  <mc:AlternateContent xmlns:mc="http://schemas.openxmlformats.org/markup-compatibility/2006" xmlns:p14="http://schemas.microsoft.com/office/powerpoint/2010/main">
    <mc:Choice Requires="p14">
      <p:transition spd="slow" p14:dur="2000" advTm="47481"/>
    </mc:Choice>
    <mc:Fallback xmlns="">
      <p:transition spd="slow" advTm="47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0F1A2-FEBB-4DA0-9A25-CBF70FC06F50}"/>
              </a:ext>
            </a:extLst>
          </p:cNvPr>
          <p:cNvSpPr>
            <a:spLocks noGrp="1"/>
          </p:cNvSpPr>
          <p:nvPr>
            <p:ph type="title"/>
          </p:nvPr>
        </p:nvSpPr>
        <p:spPr>
          <a:xfrm>
            <a:off x="1044054" y="457200"/>
            <a:ext cx="10309745" cy="431321"/>
          </a:xfrm>
        </p:spPr>
        <p:txBody>
          <a:bodyPr anchor="b">
            <a:normAutofit fontScale="90000"/>
          </a:bodyPr>
          <a:lstStyle/>
          <a:p>
            <a:r>
              <a:rPr lang="en-IE" dirty="0"/>
              <a:t>Upload All Expenditure</a:t>
            </a:r>
            <a:endParaRPr lang="en-US" dirty="0"/>
          </a:p>
        </p:txBody>
      </p:sp>
      <p:sp>
        <p:nvSpPr>
          <p:cNvPr id="4" name="Text Placeholder 3">
            <a:extLst>
              <a:ext uri="{FF2B5EF4-FFF2-40B4-BE49-F238E27FC236}">
                <a16:creationId xmlns:a16="http://schemas.microsoft.com/office/drawing/2014/main" id="{89330407-D94D-477B-8920-5A82A2FE7D31}"/>
              </a:ext>
            </a:extLst>
          </p:cNvPr>
          <p:cNvSpPr>
            <a:spLocks noGrp="1"/>
          </p:cNvSpPr>
          <p:nvPr>
            <p:ph sz="half" idx="1"/>
          </p:nvPr>
        </p:nvSpPr>
        <p:spPr>
          <a:xfrm>
            <a:off x="1044054" y="1035170"/>
            <a:ext cx="4975746" cy="5365630"/>
          </a:xfrm>
        </p:spPr>
        <p:txBody>
          <a:bodyPr>
            <a:normAutofit fontScale="70000" lnSpcReduction="20000"/>
          </a:bodyPr>
          <a:lstStyle/>
          <a:p>
            <a:r>
              <a:rPr lang="en-IE" sz="2400" b="1" dirty="0">
                <a:latin typeface="Arial Narrow" panose="020B0606020202030204" pitchFamily="34" charset="0"/>
              </a:rPr>
              <a:t>All Expenditure should be accounted for and backed up with correct paperwork – Invoice/Receipt.</a:t>
            </a:r>
          </a:p>
          <a:p>
            <a:r>
              <a:rPr lang="en-US" sz="2400" b="1" dirty="0">
                <a:latin typeface="Arial Narrow" panose="020B0606020202030204" pitchFamily="34" charset="0"/>
              </a:rPr>
              <a:t>Rejected expenditure will not be projected for next year’s budget</a:t>
            </a:r>
          </a:p>
          <a:p>
            <a:r>
              <a:rPr lang="en-IE" sz="2400" b="1" dirty="0">
                <a:latin typeface="Arial Narrow" panose="020B0606020202030204" pitchFamily="34" charset="0"/>
              </a:rPr>
              <a:t>Expenditure items with no paperwork will not be projected for next year’s budget</a:t>
            </a:r>
          </a:p>
          <a:p>
            <a:pPr marL="285750" indent="-285750">
              <a:buFont typeface="Arial" panose="020B0604020202020204" pitchFamily="34" charset="0"/>
              <a:buChar char="•"/>
            </a:pPr>
            <a:r>
              <a:rPr lang="en-IE" sz="2400" b="1" dirty="0">
                <a:latin typeface="Arial Narrow" panose="020B0606020202030204" pitchFamily="34" charset="0"/>
              </a:rPr>
              <a:t>Invoices should be addressed to the club or society not to committee members.  </a:t>
            </a:r>
          </a:p>
          <a:p>
            <a:pPr marL="285750" indent="-285750">
              <a:buFont typeface="Arial" panose="020B0604020202020204" pitchFamily="34" charset="0"/>
              <a:buChar char="•"/>
            </a:pPr>
            <a:r>
              <a:rPr lang="en-IE" sz="2400" b="1" dirty="0">
                <a:latin typeface="Arial Narrow" panose="020B0606020202030204" pitchFamily="34" charset="0"/>
              </a:rPr>
              <a:t>The invoice/receipt amount should match the amount entered on MU Life</a:t>
            </a:r>
          </a:p>
          <a:p>
            <a:pPr marL="285750" indent="-285750">
              <a:buFont typeface="Arial" panose="020B0604020202020204" pitchFamily="34" charset="0"/>
              <a:buChar char="•"/>
            </a:pPr>
            <a:r>
              <a:rPr lang="en-IE" sz="2400" b="1" dirty="0">
                <a:latin typeface="Arial Narrow" panose="020B0606020202030204" pitchFamily="34" charset="0"/>
              </a:rPr>
              <a:t>When paying by cheque, please insert cheque numbers.</a:t>
            </a:r>
          </a:p>
          <a:p>
            <a:pPr marL="285750" indent="-285750">
              <a:buFont typeface="Arial" panose="020B0604020202020204" pitchFamily="34" charset="0"/>
              <a:buChar char="•"/>
            </a:pPr>
            <a:r>
              <a:rPr lang="en-IE" sz="2400" b="1" dirty="0">
                <a:latin typeface="Arial Narrow" panose="020B0606020202030204" pitchFamily="34" charset="0"/>
              </a:rPr>
              <a:t>Use your bank statements as a guide to ensure you have uploaded all expenditure</a:t>
            </a:r>
          </a:p>
          <a:p>
            <a:pPr marL="285750" indent="-285750">
              <a:buFont typeface="Arial" panose="020B0604020202020204" pitchFamily="34" charset="0"/>
              <a:buChar char="•"/>
            </a:pPr>
            <a:r>
              <a:rPr lang="en-IE" sz="2400" b="1" dirty="0">
                <a:latin typeface="Arial Narrow" panose="020B0606020202030204" pitchFamily="34" charset="0"/>
              </a:rPr>
              <a:t>If your C/S hold cash, please update your cash box on </a:t>
            </a:r>
            <a:r>
              <a:rPr lang="en-IE" sz="2400" b="1" dirty="0" err="1">
                <a:latin typeface="Arial Narrow" panose="020B0606020202030204" pitchFamily="34" charset="0"/>
              </a:rPr>
              <a:t>MULife</a:t>
            </a:r>
            <a:endParaRPr lang="en-IE" sz="2400" b="1" dirty="0">
              <a:latin typeface="Arial Narrow" panose="020B0606020202030204" pitchFamily="34" charset="0"/>
            </a:endParaRPr>
          </a:p>
        </p:txBody>
      </p:sp>
      <p:pic>
        <p:nvPicPr>
          <p:cNvPr id="5" name="Picture 4">
            <a:extLst>
              <a:ext uri="{FF2B5EF4-FFF2-40B4-BE49-F238E27FC236}">
                <a16:creationId xmlns:a16="http://schemas.microsoft.com/office/drawing/2014/main" id="{BB485201-5364-40C2-92DC-F7991BE34EF4}"/>
              </a:ext>
            </a:extLst>
          </p:cNvPr>
          <p:cNvPicPr>
            <a:picLocks noChangeAspect="1"/>
          </p:cNvPicPr>
          <p:nvPr/>
        </p:nvPicPr>
        <p:blipFill>
          <a:blip r:embed="rId4"/>
          <a:stretch>
            <a:fillRect/>
          </a:stretch>
        </p:blipFill>
        <p:spPr>
          <a:xfrm>
            <a:off x="6172200" y="1690688"/>
            <a:ext cx="5560170" cy="4486275"/>
          </a:xfrm>
          <a:prstGeom prst="rect">
            <a:avLst/>
          </a:prstGeom>
          <a:noFill/>
        </p:spPr>
      </p:pic>
      <p:pic>
        <p:nvPicPr>
          <p:cNvPr id="8" name="Audio 7">
            <a:hlinkClick r:id="" action="ppaction://media"/>
            <a:extLst>
              <a:ext uri="{FF2B5EF4-FFF2-40B4-BE49-F238E27FC236}">
                <a16:creationId xmlns:a16="http://schemas.microsoft.com/office/drawing/2014/main" id="{76047DC5-FFF0-4F04-87D8-54CCE87EDA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8423055"/>
      </p:ext>
    </p:extLst>
  </p:cSld>
  <p:clrMapOvr>
    <a:masterClrMapping/>
  </p:clrMapOvr>
  <mc:AlternateContent xmlns:mc="http://schemas.openxmlformats.org/markup-compatibility/2006" xmlns:p14="http://schemas.microsoft.com/office/powerpoint/2010/main">
    <mc:Choice Requires="p14">
      <p:transition spd="slow" p14:dur="2000" advTm="29969"/>
    </mc:Choice>
    <mc:Fallback xmlns="">
      <p:transition spd="slow" advTm="29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E6AF4-75A8-4D82-957B-E90CE71902F1}"/>
              </a:ext>
            </a:extLst>
          </p:cNvPr>
          <p:cNvSpPr>
            <a:spLocks noGrp="1"/>
          </p:cNvSpPr>
          <p:nvPr>
            <p:ph type="title"/>
          </p:nvPr>
        </p:nvSpPr>
        <p:spPr>
          <a:xfrm>
            <a:off x="1044054" y="457200"/>
            <a:ext cx="10309745" cy="1051560"/>
          </a:xfrm>
        </p:spPr>
        <p:txBody>
          <a:bodyPr anchor="b">
            <a:normAutofit/>
          </a:bodyPr>
          <a:lstStyle/>
          <a:p>
            <a:r>
              <a:rPr lang="en-IE" sz="4400" dirty="0"/>
              <a:t>projections</a:t>
            </a:r>
            <a:endParaRPr lang="en-US" sz="4400" dirty="0"/>
          </a:p>
        </p:txBody>
      </p:sp>
      <p:pic>
        <p:nvPicPr>
          <p:cNvPr id="5" name="Content Placeholder 4">
            <a:extLst>
              <a:ext uri="{FF2B5EF4-FFF2-40B4-BE49-F238E27FC236}">
                <a16:creationId xmlns:a16="http://schemas.microsoft.com/office/drawing/2014/main" id="{7AE359B4-C2FA-41AD-AE66-4D3E702481C8}"/>
              </a:ext>
            </a:extLst>
          </p:cNvPr>
          <p:cNvPicPr>
            <a:picLocks noGrp="1" noChangeAspect="1"/>
          </p:cNvPicPr>
          <p:nvPr>
            <p:ph sz="half" idx="1"/>
          </p:nvPr>
        </p:nvPicPr>
        <p:blipFill>
          <a:blip r:embed="rId4"/>
          <a:stretch>
            <a:fillRect/>
          </a:stretch>
        </p:blipFill>
        <p:spPr>
          <a:xfrm>
            <a:off x="411480" y="1690687"/>
            <a:ext cx="5847430" cy="4277793"/>
          </a:xfrm>
          <a:prstGeom prst="rect">
            <a:avLst/>
          </a:prstGeom>
          <a:noFill/>
        </p:spPr>
      </p:pic>
      <p:sp>
        <p:nvSpPr>
          <p:cNvPr id="3" name="Content Placeholder 2">
            <a:extLst>
              <a:ext uri="{FF2B5EF4-FFF2-40B4-BE49-F238E27FC236}">
                <a16:creationId xmlns:a16="http://schemas.microsoft.com/office/drawing/2014/main" id="{A26958C4-FA68-4FA5-AEFD-284B074B1DEB}"/>
              </a:ext>
            </a:extLst>
          </p:cNvPr>
          <p:cNvSpPr>
            <a:spLocks noGrp="1"/>
          </p:cNvSpPr>
          <p:nvPr>
            <p:ph sz="half" idx="2"/>
          </p:nvPr>
        </p:nvSpPr>
        <p:spPr>
          <a:xfrm>
            <a:off x="6432330" y="1508760"/>
            <a:ext cx="5348189" cy="4077571"/>
          </a:xfrm>
        </p:spPr>
        <p:txBody>
          <a:bodyPr>
            <a:normAutofit fontScale="92500"/>
          </a:bodyPr>
          <a:lstStyle/>
          <a:p>
            <a:pPr marL="0" indent="0">
              <a:lnSpc>
                <a:spcPct val="110000"/>
              </a:lnSpc>
              <a:buNone/>
            </a:pPr>
            <a:r>
              <a:rPr lang="en-IE" b="1" dirty="0"/>
              <a:t>Once you have all your current income and expenditure recorded you are now in a position to project what you need for next year.</a:t>
            </a:r>
          </a:p>
          <a:p>
            <a:pPr marL="0" indent="0">
              <a:lnSpc>
                <a:spcPct val="110000"/>
              </a:lnSpc>
              <a:buNone/>
            </a:pPr>
            <a:endParaRPr lang="en-IE" b="1" dirty="0"/>
          </a:p>
          <a:p>
            <a:pPr>
              <a:lnSpc>
                <a:spcPct val="110000"/>
              </a:lnSpc>
            </a:pPr>
            <a:r>
              <a:rPr lang="en-IE" b="1" dirty="0"/>
              <a:t>Your </a:t>
            </a:r>
            <a:r>
              <a:rPr lang="en-IE" b="1" dirty="0">
                <a:latin typeface="+mj-lt"/>
              </a:rPr>
              <a:t>approved</a:t>
            </a:r>
            <a:r>
              <a:rPr lang="en-IE" b="1" dirty="0"/>
              <a:t> current expenditure will automatically project.  This can be increased and backed up with a quote.</a:t>
            </a:r>
          </a:p>
          <a:p>
            <a:pPr>
              <a:lnSpc>
                <a:spcPct val="110000"/>
              </a:lnSpc>
            </a:pPr>
            <a:r>
              <a:rPr lang="en-IE" b="1" dirty="0"/>
              <a:t>You can also add new projections for something that did not take place this year but you will be hosting/attending next year.</a:t>
            </a:r>
          </a:p>
          <a:p>
            <a:pPr>
              <a:lnSpc>
                <a:spcPct val="110000"/>
              </a:lnSpc>
            </a:pPr>
            <a:r>
              <a:rPr lang="en-IE" b="1" dirty="0"/>
              <a:t>New equipment/gear can also be projected. </a:t>
            </a:r>
            <a:endParaRPr lang="en-US" b="1" dirty="0"/>
          </a:p>
        </p:txBody>
      </p:sp>
      <p:pic>
        <p:nvPicPr>
          <p:cNvPr id="15" name="Audio 14">
            <a:hlinkClick r:id="" action="ppaction://media"/>
            <a:extLst>
              <a:ext uri="{FF2B5EF4-FFF2-40B4-BE49-F238E27FC236}">
                <a16:creationId xmlns:a16="http://schemas.microsoft.com/office/drawing/2014/main" id="{F4156AA7-CC33-4B1C-870A-4492BC1B69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52410412"/>
      </p:ext>
    </p:extLst>
  </p:cSld>
  <p:clrMapOvr>
    <a:masterClrMapping/>
  </p:clrMapOvr>
  <mc:AlternateContent xmlns:mc="http://schemas.openxmlformats.org/markup-compatibility/2006" xmlns:p14="http://schemas.microsoft.com/office/powerpoint/2010/main">
    <mc:Choice Requires="p14">
      <p:transition spd="slow" p14:dur="2000" advTm="47739"/>
    </mc:Choice>
    <mc:Fallback xmlns="">
      <p:transition spd="slow" advTm="47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BCE4-20EC-492F-941E-BDBE19C76144}"/>
              </a:ext>
            </a:extLst>
          </p:cNvPr>
          <p:cNvSpPr>
            <a:spLocks noGrp="1"/>
          </p:cNvSpPr>
          <p:nvPr>
            <p:ph type="title"/>
          </p:nvPr>
        </p:nvSpPr>
        <p:spPr>
          <a:xfrm>
            <a:off x="1044054" y="681038"/>
            <a:ext cx="10309745" cy="974342"/>
          </a:xfrm>
        </p:spPr>
        <p:txBody>
          <a:bodyPr anchor="b">
            <a:normAutofit fontScale="90000"/>
          </a:bodyPr>
          <a:lstStyle/>
          <a:p>
            <a:r>
              <a:rPr lang="en-IE" dirty="0"/>
              <a:t>Budget overview</a:t>
            </a:r>
            <a:br>
              <a:rPr lang="en-IE" dirty="0"/>
            </a:br>
            <a:r>
              <a:rPr lang="en-IE" dirty="0"/>
              <a:t>					Are you on track?</a:t>
            </a:r>
            <a:endParaRPr lang="en-US" dirty="0"/>
          </a:p>
        </p:txBody>
      </p:sp>
      <p:sp>
        <p:nvSpPr>
          <p:cNvPr id="4" name="Content Placeholder 3">
            <a:extLst>
              <a:ext uri="{FF2B5EF4-FFF2-40B4-BE49-F238E27FC236}">
                <a16:creationId xmlns:a16="http://schemas.microsoft.com/office/drawing/2014/main" id="{085456E6-9B4F-41BA-B422-9A5D420176B4}"/>
              </a:ext>
            </a:extLst>
          </p:cNvPr>
          <p:cNvSpPr>
            <a:spLocks noGrp="1"/>
          </p:cNvSpPr>
          <p:nvPr>
            <p:ph sz="half" idx="1"/>
          </p:nvPr>
        </p:nvSpPr>
        <p:spPr>
          <a:xfrm>
            <a:off x="1044054" y="1996141"/>
            <a:ext cx="4975746" cy="4180822"/>
          </a:xfrm>
        </p:spPr>
        <p:txBody>
          <a:bodyPr>
            <a:normAutofit fontScale="92500" lnSpcReduction="10000"/>
          </a:bodyPr>
          <a:lstStyle/>
          <a:p>
            <a:r>
              <a:rPr lang="en-IE" b="1" dirty="0"/>
              <a:t>At the top of your Budget Overview you will see a percentage ratio.  It will either be Red, Yellow or Green. These ratios are a good guide when completing your budget to gauge if you are going to receive what you asked for.</a:t>
            </a:r>
          </a:p>
          <a:p>
            <a:r>
              <a:rPr lang="en-IE" b="1" dirty="0"/>
              <a:t>Amount applied for is the difference between income and expenditure plus points.  </a:t>
            </a:r>
          </a:p>
          <a:p>
            <a:r>
              <a:rPr lang="en-IE" b="1" dirty="0"/>
              <a:t>Note you should have raised at least 50% of your income in the past academic year. Please record all monies collected.</a:t>
            </a:r>
          </a:p>
          <a:p>
            <a:pPr marL="0" indent="0">
              <a:buNone/>
            </a:pPr>
            <a:endParaRPr lang="en-US" dirty="0"/>
          </a:p>
        </p:txBody>
      </p:sp>
      <p:graphicFrame>
        <p:nvGraphicFramePr>
          <p:cNvPr id="6" name="Content Placeholder 2">
            <a:extLst>
              <a:ext uri="{FF2B5EF4-FFF2-40B4-BE49-F238E27FC236}">
                <a16:creationId xmlns:a16="http://schemas.microsoft.com/office/drawing/2014/main" id="{C68EDA10-FC14-4574-AB0C-CE2E25AB7848}"/>
              </a:ext>
            </a:extLst>
          </p:cNvPr>
          <p:cNvGraphicFramePr>
            <a:graphicFrameLocks noGrp="1"/>
          </p:cNvGraphicFramePr>
          <p:nvPr>
            <p:ph sz="half" idx="2"/>
            <p:extLst>
              <p:ext uri="{D42A27DB-BD31-4B8C-83A1-F6EECF244321}">
                <p14:modId xmlns:p14="http://schemas.microsoft.com/office/powerpoint/2010/main" val="465598051"/>
              </p:ext>
            </p:extLst>
          </p:nvPr>
        </p:nvGraphicFramePr>
        <p:xfrm>
          <a:off x="6172200" y="1996141"/>
          <a:ext cx="5181600" cy="41808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Audio 9">
            <a:hlinkClick r:id="" action="ppaction://media"/>
            <a:extLst>
              <a:ext uri="{FF2B5EF4-FFF2-40B4-BE49-F238E27FC236}">
                <a16:creationId xmlns:a16="http://schemas.microsoft.com/office/drawing/2014/main" id="{92C8D13A-8B60-40A1-99B0-10C2F84ED3F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43957920"/>
      </p:ext>
    </p:extLst>
  </p:cSld>
  <p:clrMapOvr>
    <a:masterClrMapping/>
  </p:clrMapOvr>
  <mc:AlternateContent xmlns:mc="http://schemas.openxmlformats.org/markup-compatibility/2006" xmlns:p14="http://schemas.microsoft.com/office/powerpoint/2010/main">
    <mc:Choice Requires="p14">
      <p:transition spd="slow" p14:dur="2000" advTm="37768"/>
    </mc:Choice>
    <mc:Fallback xmlns="">
      <p:transition spd="slow" advTm="37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C03FBF05-E055-4FA4-A385-D95537D9C15C}"/>
              </a:ext>
            </a:extLst>
          </p:cNvPr>
          <p:cNvSpPr>
            <a:spLocks noGrp="1"/>
          </p:cNvSpPr>
          <p:nvPr>
            <p:ph type="title"/>
          </p:nvPr>
        </p:nvSpPr>
        <p:spPr>
          <a:xfrm>
            <a:off x="1371600" y="793079"/>
            <a:ext cx="10240903" cy="1233490"/>
          </a:xfrm>
          <a:solidFill>
            <a:srgbClr val="FF0000"/>
          </a:solidFill>
        </p:spPr>
        <p:txBody>
          <a:bodyPr anchor="b">
            <a:normAutofit/>
          </a:bodyPr>
          <a:lstStyle/>
          <a:p>
            <a:pPr algn="ctr">
              <a:lnSpc>
                <a:spcPct val="90000"/>
              </a:lnSpc>
            </a:pPr>
            <a:r>
              <a:rPr lang="en-IE" sz="1700" dirty="0">
                <a:latin typeface="Arial Narrow" panose="020B0606020202030204" pitchFamily="34" charset="0"/>
                <a:cs typeface="Arial" panose="020B0604020202020204" pitchFamily="34" charset="0"/>
              </a:rPr>
              <a:t>You are projecting that you can raise little/none of the money required to run your Club/society next year, you are "asking for" (100%) from capitation but are likely to receive MUCH LESS than this figure</a:t>
            </a:r>
            <a:br>
              <a:rPr lang="en-IE" sz="1700" dirty="0">
                <a:latin typeface="Arial Narrow" panose="020B0606020202030204" pitchFamily="34" charset="0"/>
                <a:cs typeface="Arial" panose="020B0604020202020204" pitchFamily="34" charset="0"/>
              </a:rPr>
            </a:br>
            <a:endParaRPr lang="en-US" sz="1700" dirty="0">
              <a:latin typeface="Arial Narrow" panose="020B060602020203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3DBF620B-5203-45ED-A1F1-41C5DA14902B}"/>
              </a:ext>
            </a:extLst>
          </p:cNvPr>
          <p:cNvPicPr>
            <a:picLocks noChangeAspect="1"/>
          </p:cNvPicPr>
          <p:nvPr/>
        </p:nvPicPr>
        <p:blipFill>
          <a:blip r:embed="rId4"/>
          <a:stretch>
            <a:fillRect/>
          </a:stretch>
        </p:blipFill>
        <p:spPr>
          <a:xfrm>
            <a:off x="1371600" y="2026569"/>
            <a:ext cx="10240903" cy="4044550"/>
          </a:xfrm>
          <a:prstGeom prst="rect">
            <a:avLst/>
          </a:prstGeom>
          <a:noFill/>
        </p:spPr>
      </p:pic>
      <p:pic>
        <p:nvPicPr>
          <p:cNvPr id="3" name="Audio 2">
            <a:hlinkClick r:id="" action="ppaction://media"/>
            <a:extLst>
              <a:ext uri="{FF2B5EF4-FFF2-40B4-BE49-F238E27FC236}">
                <a16:creationId xmlns:a16="http://schemas.microsoft.com/office/drawing/2014/main" id="{5F9F9909-704D-4CDD-A47C-68B047C1AC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03012920"/>
      </p:ext>
    </p:extLst>
  </p:cSld>
  <p:clrMapOvr>
    <a:masterClrMapping/>
  </p:clrMapOvr>
  <mc:AlternateContent xmlns:mc="http://schemas.openxmlformats.org/markup-compatibility/2006" xmlns:p14="http://schemas.microsoft.com/office/powerpoint/2010/main">
    <mc:Choice Requires="p14">
      <p:transition spd="slow" p14:dur="2000" advTm="24307"/>
    </mc:Choice>
    <mc:Fallback xmlns="">
      <p:transition spd="slow" advTm="24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55215BC-1E6E-47DC-8652-75A1920C7D28}"/>
              </a:ext>
            </a:extLst>
          </p:cNvPr>
          <p:cNvSpPr>
            <a:spLocks noGrp="1"/>
          </p:cNvSpPr>
          <p:nvPr>
            <p:ph type="title"/>
          </p:nvPr>
        </p:nvSpPr>
        <p:spPr>
          <a:xfrm>
            <a:off x="1371600" y="793080"/>
            <a:ext cx="10436772" cy="1233488"/>
          </a:xfrm>
          <a:solidFill>
            <a:srgbClr val="FFC000"/>
          </a:solidFill>
        </p:spPr>
        <p:txBody>
          <a:bodyPr anchor="b">
            <a:normAutofit/>
          </a:bodyPr>
          <a:lstStyle/>
          <a:p>
            <a:pPr algn="ctr">
              <a:lnSpc>
                <a:spcPct val="90000"/>
              </a:lnSpc>
            </a:pPr>
            <a:r>
              <a:rPr lang="en-IE" sz="1700" cap="small" normalizeH="1" dirty="0"/>
              <a:t>You are projecting that you can raise most/all of the money required to run your Club/Society next year will need very little capitation</a:t>
            </a:r>
            <a:br>
              <a:rPr lang="en-IE" sz="1700" b="0" dirty="0"/>
            </a:br>
            <a:endParaRPr lang="en-US" sz="1700" dirty="0"/>
          </a:p>
        </p:txBody>
      </p:sp>
      <p:pic>
        <p:nvPicPr>
          <p:cNvPr id="2" name="Picture 1">
            <a:extLst>
              <a:ext uri="{FF2B5EF4-FFF2-40B4-BE49-F238E27FC236}">
                <a16:creationId xmlns:a16="http://schemas.microsoft.com/office/drawing/2014/main" id="{EF295C29-866E-4150-8024-B74525565F16}"/>
              </a:ext>
            </a:extLst>
          </p:cNvPr>
          <p:cNvPicPr>
            <a:picLocks noChangeAspect="1"/>
          </p:cNvPicPr>
          <p:nvPr/>
        </p:nvPicPr>
        <p:blipFill>
          <a:blip r:embed="rId4"/>
          <a:stretch>
            <a:fillRect/>
          </a:stretch>
        </p:blipFill>
        <p:spPr>
          <a:xfrm>
            <a:off x="1347999" y="2026569"/>
            <a:ext cx="10460373" cy="4044550"/>
          </a:xfrm>
          <a:prstGeom prst="rect">
            <a:avLst/>
          </a:prstGeom>
          <a:solidFill>
            <a:srgbClr val="00B0F0"/>
          </a:solidFill>
        </p:spPr>
      </p:pic>
      <p:pic>
        <p:nvPicPr>
          <p:cNvPr id="3" name="Audio 2">
            <a:hlinkClick r:id="" action="ppaction://media"/>
            <a:extLst>
              <a:ext uri="{FF2B5EF4-FFF2-40B4-BE49-F238E27FC236}">
                <a16:creationId xmlns:a16="http://schemas.microsoft.com/office/drawing/2014/main" id="{D5BF9F42-0ED7-4F3B-91F5-C8645AF34E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9540171"/>
      </p:ext>
    </p:extLst>
  </p:cSld>
  <p:clrMapOvr>
    <a:masterClrMapping/>
  </p:clrMapOvr>
  <mc:AlternateContent xmlns:mc="http://schemas.openxmlformats.org/markup-compatibility/2006" xmlns:p14="http://schemas.microsoft.com/office/powerpoint/2010/main">
    <mc:Choice Requires="p14">
      <p:transition spd="slow" p14:dur="2000" advTm="38017"/>
    </mc:Choice>
    <mc:Fallback xmlns="">
      <p:transition spd="slow" advTm="38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7FFBC5B-CA8B-461A-A66E-D718B49A82BC}"/>
              </a:ext>
            </a:extLst>
          </p:cNvPr>
          <p:cNvSpPr>
            <a:spLocks noGrp="1"/>
          </p:cNvSpPr>
          <p:nvPr>
            <p:ph type="title"/>
          </p:nvPr>
        </p:nvSpPr>
        <p:spPr>
          <a:xfrm>
            <a:off x="1044054" y="457200"/>
            <a:ext cx="10309745" cy="1233488"/>
          </a:xfrm>
          <a:solidFill>
            <a:srgbClr val="00B050"/>
          </a:solidFill>
        </p:spPr>
        <p:txBody>
          <a:bodyPr anchor="b">
            <a:normAutofit/>
          </a:bodyPr>
          <a:lstStyle/>
          <a:p>
            <a:pPr algn="ctr"/>
            <a:r>
              <a:rPr lang="en-IE" dirty="0"/>
              <a:t>Almost guaranteed to receive funding requested</a:t>
            </a:r>
            <a:endParaRPr lang="en-US" dirty="0"/>
          </a:p>
        </p:txBody>
      </p:sp>
      <p:sp>
        <p:nvSpPr>
          <p:cNvPr id="9" name="Text Placeholder 3">
            <a:extLst>
              <a:ext uri="{FF2B5EF4-FFF2-40B4-BE49-F238E27FC236}">
                <a16:creationId xmlns:a16="http://schemas.microsoft.com/office/drawing/2014/main" id="{DE65EB7C-CFDB-4BDB-98D3-141D05A1FC7C}"/>
              </a:ext>
            </a:extLst>
          </p:cNvPr>
          <p:cNvSpPr>
            <a:spLocks noGrp="1"/>
          </p:cNvSpPr>
          <p:nvPr>
            <p:ph sz="half" idx="1"/>
          </p:nvPr>
        </p:nvSpPr>
        <p:spPr>
          <a:xfrm>
            <a:off x="1044054" y="1996141"/>
            <a:ext cx="4975746" cy="4180822"/>
          </a:xfrm>
        </p:spPr>
        <p:txBody>
          <a:bodyPr>
            <a:normAutofit/>
          </a:bodyPr>
          <a:lstStyle/>
          <a:p>
            <a:pPr marL="0" indent="0">
              <a:buNone/>
            </a:pPr>
            <a:r>
              <a:rPr lang="en-IE" sz="2800" b="1" dirty="0"/>
              <a:t>Note</a:t>
            </a:r>
          </a:p>
          <a:p>
            <a:r>
              <a:rPr lang="en-IE" b="1" dirty="0"/>
              <a:t>What have you requested? </a:t>
            </a:r>
          </a:p>
          <a:p>
            <a:r>
              <a:rPr lang="en-IE" b="1" dirty="0"/>
              <a:t> If the difference between your income and expenditure is €100 that is what you are likely to get, once you have completed your points section.</a:t>
            </a:r>
          </a:p>
          <a:p>
            <a:r>
              <a:rPr lang="en-IE" b="1" dirty="0"/>
              <a:t>Green is a good percentage ratio but make sure you are requesting enough</a:t>
            </a:r>
            <a:r>
              <a:rPr lang="en-IE" dirty="0"/>
              <a:t>.</a:t>
            </a:r>
            <a:endParaRPr lang="en-US" dirty="0"/>
          </a:p>
        </p:txBody>
      </p:sp>
      <p:pic>
        <p:nvPicPr>
          <p:cNvPr id="2" name="Picture 1" descr="A screenshot of a cell phone&#10;&#10;Description automatically generated">
            <a:extLst>
              <a:ext uri="{FF2B5EF4-FFF2-40B4-BE49-F238E27FC236}">
                <a16:creationId xmlns:a16="http://schemas.microsoft.com/office/drawing/2014/main" id="{1A37EE61-274B-448E-BD56-56645E153D81}"/>
              </a:ext>
            </a:extLst>
          </p:cNvPr>
          <p:cNvPicPr>
            <a:picLocks noChangeAspect="1"/>
          </p:cNvPicPr>
          <p:nvPr/>
        </p:nvPicPr>
        <p:blipFill>
          <a:blip r:embed="rId4"/>
          <a:stretch>
            <a:fillRect/>
          </a:stretch>
        </p:blipFill>
        <p:spPr>
          <a:xfrm>
            <a:off x="6194924" y="2270235"/>
            <a:ext cx="5158875" cy="3578772"/>
          </a:xfrm>
          <a:prstGeom prst="rect">
            <a:avLst/>
          </a:prstGeom>
          <a:noFill/>
        </p:spPr>
      </p:pic>
      <p:pic>
        <p:nvPicPr>
          <p:cNvPr id="6" name="Audio 5">
            <a:hlinkClick r:id="" action="ppaction://media"/>
            <a:extLst>
              <a:ext uri="{FF2B5EF4-FFF2-40B4-BE49-F238E27FC236}">
                <a16:creationId xmlns:a16="http://schemas.microsoft.com/office/drawing/2014/main" id="{88DC3F84-B2B6-4269-887B-EA494292C1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69534539"/>
      </p:ext>
    </p:extLst>
  </p:cSld>
  <p:clrMapOvr>
    <a:masterClrMapping/>
  </p:clrMapOvr>
  <mc:AlternateContent xmlns:mc="http://schemas.openxmlformats.org/markup-compatibility/2006" xmlns:p14="http://schemas.microsoft.com/office/powerpoint/2010/main">
    <mc:Choice Requires="p14">
      <p:transition spd="slow" p14:dur="2000" advTm="21779"/>
    </mc:Choice>
    <mc:Fallback xmlns="">
      <p:transition spd="slow" advTm="21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GradientRiseVTI">
  <a:themeElements>
    <a:clrScheme name="Custom 5">
      <a:dk1>
        <a:sysClr val="windowText" lastClr="000000"/>
      </a:dk1>
      <a:lt1>
        <a:srgbClr val="FFFFFF"/>
      </a:lt1>
      <a:dk2>
        <a:srgbClr val="3C0F3A"/>
      </a:dk2>
      <a:lt2>
        <a:srgbClr val="F1F2F2"/>
      </a:lt2>
      <a:accent1>
        <a:srgbClr val="A6025C"/>
      </a:accent1>
      <a:accent2>
        <a:srgbClr val="92248E"/>
      </a:accent2>
      <a:accent3>
        <a:srgbClr val="DE95C4"/>
      </a:accent3>
      <a:accent4>
        <a:srgbClr val="FE4A00"/>
      </a:accent4>
      <a:accent5>
        <a:srgbClr val="DA002F"/>
      </a:accent5>
      <a:accent6>
        <a:srgbClr val="FF907A"/>
      </a:accent6>
      <a:hlink>
        <a:srgbClr val="CA71E4"/>
      </a:hlink>
      <a:folHlink>
        <a:srgbClr val="E45E49"/>
      </a:folHlink>
    </a:clrScheme>
    <a:fontScheme name="Avenir">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A0A9F2E030AA942BDDF16C9C3509C88" ma:contentTypeVersion="10" ma:contentTypeDescription="Create a new document." ma:contentTypeScope="" ma:versionID="9ce92e146be3625572d40837288a3796">
  <xsd:schema xmlns:xsd="http://www.w3.org/2001/XMLSchema" xmlns:xs="http://www.w3.org/2001/XMLSchema" xmlns:p="http://schemas.microsoft.com/office/2006/metadata/properties" xmlns:ns3="1f0d4220-5377-49f4-bfee-ff7b3727da1c" targetNamespace="http://schemas.microsoft.com/office/2006/metadata/properties" ma:root="true" ma:fieldsID="504f65fd78f5d4e0470d00bc7682dfa4" ns3:_="">
    <xsd:import namespace="1f0d4220-5377-49f4-bfee-ff7b3727da1c"/>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AutoKeyPoints" minOccurs="0"/>
                <xsd:element ref="ns3:MediaServiceKeyPoint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0d4220-5377-49f4-bfee-ff7b3727da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2382C5-2ED6-43CD-BCD5-F91750D057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0d4220-5377-49f4-bfee-ff7b3727da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E4F69A-E28D-4149-9095-53BA7C3E9BC3}">
  <ds:schemaRefs>
    <ds:schemaRef ds:uri="http://purl.org/dc/terms/"/>
    <ds:schemaRef ds:uri="1f0d4220-5377-49f4-bfee-ff7b3727da1c"/>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5A8DC26F-7F61-4BB9-A9B9-AE539DA86F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1008</Words>
  <Application>Microsoft Office PowerPoint</Application>
  <PresentationFormat>Widescreen</PresentationFormat>
  <Paragraphs>78</Paragraphs>
  <Slides>14</Slides>
  <Notes>0</Notes>
  <HiddenSlides>0</HiddenSlides>
  <MMClips>13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Arial Black</vt:lpstr>
      <vt:lpstr>Arial Narrow</vt:lpstr>
      <vt:lpstr>Avenir Next LT Pro</vt:lpstr>
      <vt:lpstr>Avenir Next LT Pro Light</vt:lpstr>
      <vt:lpstr>Calibri</vt:lpstr>
      <vt:lpstr>GradientRiseVTI</vt:lpstr>
      <vt:lpstr> MU Life</vt:lpstr>
      <vt:lpstr>Capitation</vt:lpstr>
      <vt:lpstr>Upload all income</vt:lpstr>
      <vt:lpstr>Upload All Expenditure</vt:lpstr>
      <vt:lpstr>projections</vt:lpstr>
      <vt:lpstr>Budget overview      Are you on track?</vt:lpstr>
      <vt:lpstr>You are projecting that you can raise little/none of the money required to run your Club/society next year, you are "asking for" (100%) from capitation but are likely to receive MUCH LESS than this figure </vt:lpstr>
      <vt:lpstr>You are projecting that you can raise most/all of the money required to run your Club/Society next year will need very little capitation </vt:lpstr>
      <vt:lpstr>Almost guaranteed to receive funding requested</vt:lpstr>
      <vt:lpstr>                Points – points – points  </vt:lpstr>
      <vt:lpstr>Points automatically awarded</vt:lpstr>
      <vt:lpstr>Points that need supporting documentation</vt:lpstr>
      <vt:lpstr>Checklist</vt:lpstr>
      <vt:lpstr>Sign off</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 Life</dc:title>
  <dc:creator>Mary MacCourt</dc:creator>
  <cp:lastModifiedBy>Mary Banahan</cp:lastModifiedBy>
  <cp:revision>5</cp:revision>
  <dcterms:created xsi:type="dcterms:W3CDTF">2020-04-28T16:29:09Z</dcterms:created>
  <dcterms:modified xsi:type="dcterms:W3CDTF">2023-04-26T13:49:18Z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0x0101002A0A9F2E030AA942BDDF16C9C3509C88</vt:lpwstr>
  </property>
</Properties>
</file>